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3"/>
  </p:notesMasterIdLst>
  <p:sldIdLst>
    <p:sldId id="256" r:id="rId2"/>
    <p:sldId id="286" r:id="rId3"/>
    <p:sldId id="281" r:id="rId4"/>
    <p:sldId id="282" r:id="rId5"/>
    <p:sldId id="284" r:id="rId6"/>
    <p:sldId id="283" r:id="rId7"/>
    <p:sldId id="273" r:id="rId8"/>
    <p:sldId id="274" r:id="rId9"/>
    <p:sldId id="275" r:id="rId10"/>
    <p:sldId id="276" r:id="rId11"/>
    <p:sldId id="277" r:id="rId12"/>
    <p:sldId id="278" r:id="rId13"/>
    <p:sldId id="279" r:id="rId14"/>
    <p:sldId id="280" r:id="rId15"/>
    <p:sldId id="287" r:id="rId16"/>
    <p:sldId id="288" r:id="rId17"/>
    <p:sldId id="289" r:id="rId18"/>
    <p:sldId id="290" r:id="rId19"/>
    <p:sldId id="291" r:id="rId20"/>
    <p:sldId id="257" r:id="rId21"/>
    <p:sldId id="258" r:id="rId22"/>
    <p:sldId id="259" r:id="rId23"/>
    <p:sldId id="260" r:id="rId24"/>
    <p:sldId id="292" r:id="rId25"/>
    <p:sldId id="293" r:id="rId26"/>
    <p:sldId id="261" r:id="rId27"/>
    <p:sldId id="262" r:id="rId28"/>
    <p:sldId id="294" r:id="rId29"/>
    <p:sldId id="295" r:id="rId30"/>
    <p:sldId id="296" r:id="rId31"/>
    <p:sldId id="297"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8F02BD9-DC96-45E6-BD1B-AA20EE6B6B77}" type="datetimeFigureOut">
              <a:rPr lang="ar-SA" smtClean="0"/>
              <a:pPr/>
              <a:t>23/04/1431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2E6BD2-C89F-4396-A4E5-30864A66B8B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CE2E6BD2-C89F-4396-A4E5-30864A66B8BE}"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23/04/1431</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23/04/1431</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23/04/1431</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23/04/1431</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23/04/1431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23/04/1431</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image" Target="../media/image26.jpeg"/><Relationship Id="rId1" Type="http://schemas.openxmlformats.org/officeDocument/2006/relationships/slideLayout" Target="../slideLayouts/slideLayout9.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9.xml"/><Relationship Id="rId5" Type="http://schemas.openxmlformats.org/officeDocument/2006/relationships/image" Target="../media/image35.jpeg"/><Relationship Id="rId4" Type="http://schemas.openxmlformats.org/officeDocument/2006/relationships/image" Target="../media/image34.jpeg"/></Relationships>
</file>

<file path=ppt/slides/_rels/slide3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chemeClr val="bg1"/>
                </a:solidFill>
              </a:rPr>
              <a:t>سرطان الثدي</a:t>
            </a:r>
            <a:endParaRPr lang="ar-SA" dirty="0">
              <a:solidFill>
                <a:schemeClr val="bg1"/>
              </a:solidFill>
            </a:endParaRPr>
          </a:p>
        </p:txBody>
      </p:sp>
      <p:sp>
        <p:nvSpPr>
          <p:cNvPr id="3" name="عنوان فرعي 2"/>
          <p:cNvSpPr>
            <a:spLocks noGrp="1"/>
          </p:cNvSpPr>
          <p:nvPr>
            <p:ph type="subTitle" idx="1"/>
          </p:nvPr>
        </p:nvSpPr>
        <p:spPr>
          <a:xfrm>
            <a:off x="3286116" y="3571876"/>
            <a:ext cx="5114778" cy="1101248"/>
          </a:xfrm>
        </p:spPr>
        <p:txBody>
          <a:bodyPr>
            <a:normAutofit/>
          </a:bodyPr>
          <a:lstStyle/>
          <a:p>
            <a:r>
              <a:rPr lang="ar-SA" sz="2800" b="1" dirty="0" smtClean="0"/>
              <a:t>د / خيرية سالم الساعدي</a:t>
            </a:r>
            <a:endParaRPr lang="ar-SA"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ما هي علامات وأعراض سرطان الثدي:</a:t>
            </a:r>
            <a:endParaRPr lang="ar-SA" dirty="0"/>
          </a:p>
        </p:txBody>
      </p:sp>
      <p:sp>
        <p:nvSpPr>
          <p:cNvPr id="3" name="عنصر نائب للمحتوى 2"/>
          <p:cNvSpPr>
            <a:spLocks noGrp="1"/>
          </p:cNvSpPr>
          <p:nvPr>
            <p:ph idx="1"/>
          </p:nvPr>
        </p:nvSpPr>
        <p:spPr/>
        <p:txBody>
          <a:bodyPr>
            <a:normAutofit/>
          </a:bodyPr>
          <a:lstStyle/>
          <a:p>
            <a:pPr algn="just"/>
            <a:r>
              <a:rPr lang="ar-SA" sz="3200" b="1" dirty="0" smtClean="0">
                <a:solidFill>
                  <a:schemeClr val="bg1"/>
                </a:solidFill>
              </a:rPr>
              <a:t>يجب على المرأة مراجعة وإبلاغ الطبيب بمجرد حدوث أي من التغيرات التالية: </a:t>
            </a:r>
            <a:endParaRPr lang="ar-SA" sz="3200" dirty="0"/>
          </a:p>
        </p:txBody>
      </p:sp>
      <p:sp>
        <p:nvSpPr>
          <p:cNvPr id="4" name="مستطيل 3"/>
          <p:cNvSpPr/>
          <p:nvPr/>
        </p:nvSpPr>
        <p:spPr>
          <a:xfrm>
            <a:off x="357158" y="3429000"/>
            <a:ext cx="7358114" cy="3046988"/>
          </a:xfrm>
          <a:prstGeom prst="rect">
            <a:avLst/>
          </a:prstGeom>
        </p:spPr>
        <p:txBody>
          <a:bodyPr wrap="square">
            <a:spAutoFit/>
          </a:bodyPr>
          <a:lstStyle/>
          <a:p>
            <a:r>
              <a:rPr lang="ar-SA" sz="3200" b="1" dirty="0" smtClean="0">
                <a:solidFill>
                  <a:schemeClr val="bg1"/>
                </a:solidFill>
              </a:rPr>
              <a:t>1ـ وجود كتلة في الثدي 'عادة غير مؤلمة'.</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r>
              <a:rPr lang="ar-SA" sz="3200" b="1" dirty="0" smtClean="0">
                <a:solidFill>
                  <a:schemeClr val="bg1"/>
                </a:solidFill>
              </a:rPr>
              <a:t>2ـ إفرازات من حلمة الثدي سواء كانت مخلوطة بدم أو إفرازات صفراء 'غير مخلوطة بدم'.</a:t>
            </a:r>
            <a:endParaRPr lang="ar-SA" sz="3200" dirty="0"/>
          </a:p>
        </p:txBody>
      </p:sp>
      <p:pic>
        <p:nvPicPr>
          <p:cNvPr id="5122" name="صورة 93"/>
          <p:cNvPicPr>
            <a:picLocks noChangeAspect="1" noChangeArrowheads="1"/>
          </p:cNvPicPr>
          <p:nvPr/>
        </p:nvPicPr>
        <p:blipFill>
          <a:blip r:embed="rId2"/>
          <a:srcRect/>
          <a:stretch>
            <a:fillRect/>
          </a:stretch>
        </p:blipFill>
        <p:spPr bwMode="auto">
          <a:xfrm>
            <a:off x="0" y="0"/>
            <a:ext cx="1247775" cy="1228725"/>
          </a:xfrm>
          <a:prstGeom prst="rect">
            <a:avLst/>
          </a:prstGeom>
          <a:noFill/>
          <a:ln w="9525">
            <a:noFill/>
            <a:miter lim="800000"/>
            <a:headEnd/>
            <a:tailEnd/>
          </a:ln>
          <a:scene3d>
            <a:camera prst="orthographicFront">
              <a:rot lat="0" lon="0" rev="16200000"/>
            </a:camera>
            <a:lightRig rig="threePt" dir="t"/>
          </a:scene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7239000" cy="5169876"/>
          </a:xfrm>
        </p:spPr>
        <p:txBody>
          <a:bodyPr/>
          <a:lstStyle/>
          <a:p>
            <a:pPr>
              <a:buNone/>
            </a:pPr>
            <a:r>
              <a:rPr lang="ar-SA" b="1" dirty="0" smtClean="0">
                <a:solidFill>
                  <a:schemeClr val="bg1"/>
                </a:solidFill>
              </a:rPr>
              <a:t/>
            </a:r>
            <a:br>
              <a:rPr lang="ar-SA" b="1" dirty="0" smtClean="0">
                <a:solidFill>
                  <a:schemeClr val="bg1"/>
                </a:solidFill>
              </a:rPr>
            </a:br>
            <a:r>
              <a:rPr lang="ar-SA" b="1" dirty="0" smtClean="0">
                <a:solidFill>
                  <a:schemeClr val="bg1"/>
                </a:solidFill>
              </a:rPr>
              <a:t/>
            </a:r>
            <a:br>
              <a:rPr lang="ar-SA" b="1" dirty="0" smtClean="0">
                <a:solidFill>
                  <a:schemeClr val="bg1"/>
                </a:solidFill>
              </a:rPr>
            </a:br>
            <a:r>
              <a:rPr lang="ar-SA" sz="3200" b="1" dirty="0" smtClean="0">
                <a:solidFill>
                  <a:schemeClr val="bg1"/>
                </a:solidFill>
              </a:rPr>
              <a:t>3ـ تغير في لون الحلمة والجلد وظهور تشققات أو انكماش بالحلمة.</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r>
              <a:rPr lang="ar-SA" sz="3200" b="1" dirty="0" smtClean="0">
                <a:solidFill>
                  <a:schemeClr val="bg1"/>
                </a:solidFill>
              </a:rPr>
              <a:t>4ـ تورم الغدد الليمفاوية تحت الإبط.</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r>
              <a:rPr lang="ar-SA" sz="3200" b="1" dirty="0" smtClean="0">
                <a:solidFill>
                  <a:schemeClr val="bg1"/>
                </a:solidFill>
              </a:rPr>
              <a:t>5ـ ألم موضعي بالثدي 'رغم أن معظم الأورام الخبيثة غير مصحوبة بألم'.</a:t>
            </a:r>
            <a:endParaRPr lang="ar-SA" sz="3200" b="1" dirty="0"/>
          </a:p>
        </p:txBody>
      </p:sp>
      <p:pic>
        <p:nvPicPr>
          <p:cNvPr id="4098" name="صورة 91"/>
          <p:cNvPicPr>
            <a:picLocks noChangeAspect="1" noChangeArrowheads="1"/>
          </p:cNvPicPr>
          <p:nvPr/>
        </p:nvPicPr>
        <p:blipFill>
          <a:blip r:embed="rId2"/>
          <a:srcRect/>
          <a:stretch>
            <a:fillRect/>
          </a:stretch>
        </p:blipFill>
        <p:spPr bwMode="auto">
          <a:xfrm>
            <a:off x="-357222" y="642918"/>
            <a:ext cx="2466975" cy="1590675"/>
          </a:xfrm>
          <a:prstGeom prst="rect">
            <a:avLst/>
          </a:prstGeom>
          <a:noFill/>
          <a:ln w="9525">
            <a:noFill/>
            <a:miter lim="800000"/>
            <a:headEnd/>
            <a:tailEnd/>
          </a:ln>
          <a:scene3d>
            <a:camera prst="orthographicFront">
              <a:rot lat="0" lon="0" rev="16200000"/>
            </a:camera>
            <a:lightRig rig="threePt" dir="t"/>
          </a:scene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7239000" cy="5669942"/>
          </a:xfrm>
        </p:spPr>
        <p:txBody>
          <a:bodyPr/>
          <a:lstStyle/>
          <a:p>
            <a:pPr algn="justLow"/>
            <a:r>
              <a:rPr lang="ar-SA" b="1" dirty="0" smtClean="0">
                <a:solidFill>
                  <a:schemeClr val="bg1"/>
                </a:solidFill>
              </a:rPr>
              <a:t>ما هو المطلوب؟</a:t>
            </a:r>
            <a:br>
              <a:rPr lang="ar-SA" b="1" dirty="0" smtClean="0">
                <a:solidFill>
                  <a:schemeClr val="bg1"/>
                </a:solidFill>
              </a:rPr>
            </a:br>
            <a:r>
              <a:rPr lang="ar-SA" b="1" dirty="0" smtClean="0">
                <a:solidFill>
                  <a:schemeClr val="bg1"/>
                </a:solidFill>
              </a:rPr>
              <a:t/>
            </a:r>
            <a:br>
              <a:rPr lang="ar-SA" b="1" dirty="0" smtClean="0">
                <a:solidFill>
                  <a:schemeClr val="bg1"/>
                </a:solidFill>
              </a:rPr>
            </a:br>
            <a:r>
              <a:rPr lang="ar-SA" b="1" dirty="0" smtClean="0">
                <a:solidFill>
                  <a:schemeClr val="bg1"/>
                </a:solidFill>
              </a:rPr>
              <a:t>ج2: المطلوب حسب تعليمات وإرشادات المراكز والجمعيات الصحية المتخصصة في مجال أورام الثدي ما يلي:</a:t>
            </a:r>
            <a:br>
              <a:rPr lang="ar-SA" b="1" dirty="0" smtClean="0">
                <a:solidFill>
                  <a:schemeClr val="bg1"/>
                </a:solidFill>
              </a:rPr>
            </a:br>
            <a:r>
              <a:rPr lang="ar-SA" b="1" dirty="0" smtClean="0">
                <a:solidFill>
                  <a:schemeClr val="bg1"/>
                </a:solidFill>
              </a:rPr>
              <a:t/>
            </a:r>
            <a:br>
              <a:rPr lang="ar-SA" b="1" dirty="0" smtClean="0">
                <a:solidFill>
                  <a:schemeClr val="bg1"/>
                </a:solidFill>
              </a:rPr>
            </a:br>
            <a:r>
              <a:rPr lang="ar-SA" b="1" dirty="0" smtClean="0">
                <a:solidFill>
                  <a:schemeClr val="bg1"/>
                </a:solidFill>
              </a:rPr>
              <a:t>1ـ حافظي على فحص نفسك دوريًا كل شهر.</a:t>
            </a:r>
            <a:br>
              <a:rPr lang="ar-SA" b="1" dirty="0" smtClean="0">
                <a:solidFill>
                  <a:schemeClr val="bg1"/>
                </a:solidFill>
              </a:rPr>
            </a:br>
            <a:r>
              <a:rPr lang="ar-SA" b="1" dirty="0" smtClean="0">
                <a:solidFill>
                  <a:schemeClr val="bg1"/>
                </a:solidFill>
              </a:rPr>
              <a:t/>
            </a:r>
            <a:br>
              <a:rPr lang="ar-SA" b="1" dirty="0" smtClean="0">
                <a:solidFill>
                  <a:schemeClr val="bg1"/>
                </a:solidFill>
              </a:rPr>
            </a:br>
            <a:r>
              <a:rPr lang="ar-SA" b="1" dirty="0" smtClean="0">
                <a:solidFill>
                  <a:schemeClr val="bg1"/>
                </a:solidFill>
              </a:rPr>
              <a:t>2ـ افحصي ثدييك دوريًا بالأشعة مرة كل سنتين من سن الأربعين إلى الخمسين ثم سنويًا بعد ذلك.</a:t>
            </a:r>
            <a:endParaRPr lang="ar-SA"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sz="3200" b="1" dirty="0" smtClean="0">
                <a:solidFill>
                  <a:schemeClr val="bg1"/>
                </a:solidFill>
              </a:rPr>
              <a:t>3ـ اختاري مركزًا يوجد به أطباء متخصصون حيث إن متابعة العلاج مع نفس الأطباء يمكنهم من مراجعة الملفات ومقارنة الأشعات سنويًا وبذلك يمكن اكتشاف أي تغيير بسهولة.</a:t>
            </a:r>
            <a:endParaRPr lang="ar-SA"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94382"/>
          </a:xfrm>
        </p:spPr>
        <p:txBody>
          <a:bodyPr/>
          <a:lstStyle/>
          <a:p>
            <a:pPr algn="ctr"/>
            <a:r>
              <a:rPr lang="ar-SA" sz="3600" dirty="0" smtClean="0">
                <a:solidFill>
                  <a:schemeClr val="bg1"/>
                </a:solidFill>
              </a:rPr>
              <a:t>النصائح</a:t>
            </a:r>
            <a:endParaRPr lang="ar-SA" dirty="0">
              <a:solidFill>
                <a:schemeClr val="bg1"/>
              </a:solidFill>
            </a:endParaRPr>
          </a:p>
        </p:txBody>
      </p:sp>
      <p:sp>
        <p:nvSpPr>
          <p:cNvPr id="3" name="عنصر نائب للمحتوى 2"/>
          <p:cNvSpPr>
            <a:spLocks noGrp="1"/>
          </p:cNvSpPr>
          <p:nvPr>
            <p:ph idx="1"/>
          </p:nvPr>
        </p:nvSpPr>
        <p:spPr/>
        <p:txBody>
          <a:bodyPr/>
          <a:lstStyle/>
          <a:p>
            <a:r>
              <a:rPr lang="ar-SA" sz="2400" b="1" dirty="0" smtClean="0">
                <a:solidFill>
                  <a:schemeClr val="bg1"/>
                </a:solidFill>
              </a:rPr>
              <a:t>1ـ</a:t>
            </a:r>
            <a:r>
              <a:rPr lang="ar-SA" sz="2400" b="1" dirty="0" smtClean="0"/>
              <a:t> </a:t>
            </a:r>
            <a:r>
              <a:rPr lang="ar-SA" sz="2400" b="1" dirty="0" smtClean="0">
                <a:solidFill>
                  <a:schemeClr val="bg1"/>
                </a:solidFill>
              </a:rPr>
              <a:t>التقليل من أكل الدهون.</a:t>
            </a:r>
            <a:br>
              <a:rPr lang="ar-SA" sz="2400" b="1" dirty="0" smtClean="0">
                <a:solidFill>
                  <a:schemeClr val="bg1"/>
                </a:solidFill>
              </a:rPr>
            </a:br>
            <a:r>
              <a:rPr lang="ar-SA" sz="2400" b="1" dirty="0" smtClean="0">
                <a:solidFill>
                  <a:schemeClr val="bg1"/>
                </a:solidFill>
              </a:rPr>
              <a:t/>
            </a:r>
            <a:br>
              <a:rPr lang="ar-SA" sz="2400" b="1" dirty="0" smtClean="0">
                <a:solidFill>
                  <a:schemeClr val="bg1"/>
                </a:solidFill>
              </a:rPr>
            </a:br>
            <a:r>
              <a:rPr lang="ar-SA" sz="2400" b="1" dirty="0" smtClean="0">
                <a:solidFill>
                  <a:schemeClr val="bg1"/>
                </a:solidFill>
              </a:rPr>
              <a:t>2ـ تجنب السمنة.     3ـ الإكثار من أكل أطعمة الألياف.</a:t>
            </a:r>
            <a:br>
              <a:rPr lang="ar-SA" sz="2400" b="1" dirty="0" smtClean="0">
                <a:solidFill>
                  <a:schemeClr val="bg1"/>
                </a:solidFill>
              </a:rPr>
            </a:br>
            <a:r>
              <a:rPr lang="ar-SA" sz="2400" b="1" dirty="0" smtClean="0">
                <a:solidFill>
                  <a:schemeClr val="bg1"/>
                </a:solidFill>
              </a:rPr>
              <a:t/>
            </a:r>
            <a:br>
              <a:rPr lang="ar-SA" sz="2400" b="1" dirty="0" smtClean="0">
                <a:solidFill>
                  <a:schemeClr val="bg1"/>
                </a:solidFill>
              </a:rPr>
            </a:br>
            <a:r>
              <a:rPr lang="ar-SA" sz="2400" b="1" dirty="0" smtClean="0">
                <a:solidFill>
                  <a:schemeClr val="bg1"/>
                </a:solidFill>
              </a:rPr>
              <a:t>4ـ الإكثار من أكل الفواكه والخضار.</a:t>
            </a:r>
            <a:br>
              <a:rPr lang="ar-SA" sz="2400" b="1" dirty="0" smtClean="0">
                <a:solidFill>
                  <a:schemeClr val="bg1"/>
                </a:solidFill>
              </a:rPr>
            </a:br>
            <a:r>
              <a:rPr lang="ar-SA" sz="2400" b="1" dirty="0" smtClean="0">
                <a:solidFill>
                  <a:schemeClr val="bg1"/>
                </a:solidFill>
              </a:rPr>
              <a:t/>
            </a:r>
            <a:br>
              <a:rPr lang="ar-SA" sz="2400" b="1" dirty="0" smtClean="0">
                <a:solidFill>
                  <a:schemeClr val="bg1"/>
                </a:solidFill>
              </a:rPr>
            </a:br>
            <a:r>
              <a:rPr lang="ar-SA" sz="2400" b="1" dirty="0" smtClean="0">
                <a:solidFill>
                  <a:schemeClr val="bg1"/>
                </a:solidFill>
              </a:rPr>
              <a:t>5ـ مراجعة الطبيب عند ظهور أي عوارض مرضية على الثدي.</a:t>
            </a:r>
            <a:br>
              <a:rPr lang="ar-SA" sz="2400" b="1" dirty="0" smtClean="0">
                <a:solidFill>
                  <a:schemeClr val="bg1"/>
                </a:solidFill>
              </a:rPr>
            </a:br>
            <a:r>
              <a:rPr lang="ar-SA" sz="2400" b="1" dirty="0" smtClean="0">
                <a:solidFill>
                  <a:schemeClr val="bg1"/>
                </a:solidFill>
              </a:rPr>
              <a:t/>
            </a:r>
            <a:br>
              <a:rPr lang="ar-SA" sz="2400" b="1" dirty="0" smtClean="0">
                <a:solidFill>
                  <a:schemeClr val="bg1"/>
                </a:solidFill>
              </a:rPr>
            </a:br>
            <a:r>
              <a:rPr lang="ar-SA" sz="2400" b="1" dirty="0" smtClean="0">
                <a:solidFill>
                  <a:schemeClr val="bg1"/>
                </a:solidFill>
              </a:rPr>
              <a:t>6ـ الفحص الدوري. </a:t>
            </a:r>
            <a:endParaRPr lang="ar-SA"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فحص الثدي</a:t>
            </a:r>
            <a:endParaRPr lang="ar-SA" dirty="0"/>
          </a:p>
        </p:txBody>
      </p:sp>
      <p:sp>
        <p:nvSpPr>
          <p:cNvPr id="3" name="عنصر نائب للمحتوى 2"/>
          <p:cNvSpPr>
            <a:spLocks noGrp="1"/>
          </p:cNvSpPr>
          <p:nvPr>
            <p:ph idx="1"/>
          </p:nvPr>
        </p:nvSpPr>
        <p:spPr>
          <a:xfrm>
            <a:off x="285720" y="2500306"/>
            <a:ext cx="7572428" cy="3955430"/>
          </a:xfrm>
        </p:spPr>
        <p:txBody>
          <a:bodyPr>
            <a:normAutofit/>
          </a:bodyPr>
          <a:lstStyle/>
          <a:p>
            <a:r>
              <a:rPr lang="ar-SA" sz="3200" b="1" dirty="0" smtClean="0"/>
              <a:t>يعتمد الفحص على النظر و التحسس، </a:t>
            </a:r>
            <a:r>
              <a:rPr lang="ar-SA" sz="3200" b="1" dirty="0" err="1" smtClean="0"/>
              <a:t>و</a:t>
            </a:r>
            <a:r>
              <a:rPr lang="ar-SA" sz="3200" b="1" dirty="0" smtClean="0"/>
              <a:t> وضع الجسم عند الفحص.</a:t>
            </a:r>
          </a:p>
          <a:p>
            <a:r>
              <a:rPr lang="ar-SA" sz="3200" b="1" dirty="0" smtClean="0"/>
              <a:t>على المرأة أن تختار الوضع المناسب لها وهذا يعتمد على الفحص إما بالنظر أو بالتحسس.</a:t>
            </a:r>
          </a:p>
          <a:p>
            <a:r>
              <a:rPr lang="ar-SA" sz="3200" b="1" dirty="0" smtClean="0"/>
              <a:t>استعمال مرآة </a:t>
            </a:r>
            <a:r>
              <a:rPr lang="ar-SA" sz="3200" b="1" dirty="0" err="1" smtClean="0"/>
              <a:t>و</a:t>
            </a:r>
            <a:r>
              <a:rPr lang="ar-SA" sz="3200" b="1" dirty="0" smtClean="0"/>
              <a:t> إضاءة مناسبة يسهل اكتشاف الحالة المرضية.</a:t>
            </a:r>
            <a:endParaRPr lang="ar-SA" sz="3200" b="1" dirty="0"/>
          </a:p>
        </p:txBody>
      </p:sp>
      <p:pic>
        <p:nvPicPr>
          <p:cNvPr id="6146" name="صورة 2" descr="http://screening.iarc.fr/breast/position1.jpg"/>
          <p:cNvPicPr>
            <a:picLocks noChangeAspect="1" noChangeArrowheads="1"/>
          </p:cNvPicPr>
          <p:nvPr/>
        </p:nvPicPr>
        <p:blipFill>
          <a:blip r:embed="rId2"/>
          <a:srcRect/>
          <a:stretch>
            <a:fillRect/>
          </a:stretch>
        </p:blipFill>
        <p:spPr bwMode="auto">
          <a:xfrm>
            <a:off x="1071538" y="642918"/>
            <a:ext cx="2381250" cy="1905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يمكن أن تقوم المرأة بالفحص جالسة أو مستلقية.</a:t>
            </a:r>
          </a:p>
          <a:p>
            <a:r>
              <a:rPr lang="ar-SA" dirty="0" smtClean="0"/>
              <a:t>ضرورة دهن اليدان بالبودرة  أو كريم مرطب قبل الفحص.</a:t>
            </a:r>
          </a:p>
          <a:p>
            <a:endParaRPr lang="ar-SA" dirty="0" smtClean="0"/>
          </a:p>
          <a:p>
            <a:r>
              <a:rPr lang="ar-SA" dirty="0" smtClean="0"/>
              <a:t> وضع اليدان في الوسط مع الضغط</a:t>
            </a:r>
          </a:p>
          <a:p>
            <a:pPr>
              <a:buNone/>
            </a:pPr>
            <a:r>
              <a:rPr lang="ar-SA" dirty="0" smtClean="0"/>
              <a:t> و الاستدارة يميناً </a:t>
            </a:r>
            <a:r>
              <a:rPr lang="ar-SA" dirty="0" err="1" smtClean="0"/>
              <a:t>و</a:t>
            </a:r>
            <a:r>
              <a:rPr lang="ar-SA" dirty="0" smtClean="0"/>
              <a:t> شمالاً </a:t>
            </a:r>
            <a:r>
              <a:rPr lang="ar-SA" dirty="0" err="1" smtClean="0"/>
              <a:t>و</a:t>
            </a:r>
            <a:r>
              <a:rPr lang="ar-SA" dirty="0" smtClean="0"/>
              <a:t> ملاحظة</a:t>
            </a:r>
          </a:p>
          <a:p>
            <a:pPr>
              <a:buNone/>
            </a:pPr>
            <a:r>
              <a:rPr lang="ar-SA" dirty="0" smtClean="0"/>
              <a:t>أي تغيرات.</a:t>
            </a:r>
            <a:endParaRPr lang="ar-SA" dirty="0"/>
          </a:p>
        </p:txBody>
      </p:sp>
      <p:pic>
        <p:nvPicPr>
          <p:cNvPr id="1026" name="صورة 3" descr="http://screening.iarc.fr/breast/position2.jpg"/>
          <p:cNvPicPr>
            <a:picLocks noChangeAspect="1" noChangeArrowheads="1"/>
          </p:cNvPicPr>
          <p:nvPr/>
        </p:nvPicPr>
        <p:blipFill>
          <a:blip r:embed="rId2"/>
          <a:srcRect/>
          <a:stretch>
            <a:fillRect/>
          </a:stretch>
        </p:blipFill>
        <p:spPr bwMode="auto">
          <a:xfrm>
            <a:off x="285720" y="2643182"/>
            <a:ext cx="2381250" cy="1905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أرفعي كلتا الذراعين فوق و خلف</a:t>
            </a:r>
          </a:p>
          <a:p>
            <a:pPr>
              <a:buNone/>
            </a:pPr>
            <a:r>
              <a:rPr lang="ar-SA" dirty="0" smtClean="0"/>
              <a:t>   الرأس مع الضغط إلى الأمام، استديري على الجانبين </a:t>
            </a:r>
            <a:r>
              <a:rPr lang="ar-SA" dirty="0" err="1" smtClean="0"/>
              <a:t>و</a:t>
            </a:r>
            <a:r>
              <a:rPr lang="ar-SA" dirty="0" smtClean="0"/>
              <a:t> لاحظي أي تغيير .</a:t>
            </a:r>
          </a:p>
          <a:p>
            <a:pPr>
              <a:buNone/>
            </a:pPr>
            <a:endParaRPr lang="ar-SA" dirty="0" smtClean="0"/>
          </a:p>
          <a:p>
            <a:pPr algn="just"/>
            <a:r>
              <a:rPr lang="ar-SA" dirty="0" smtClean="0"/>
              <a:t>انحني قليلاً للأمام </a:t>
            </a:r>
            <a:r>
              <a:rPr lang="ar-SA" dirty="0" err="1" smtClean="0"/>
              <a:t>و</a:t>
            </a:r>
            <a:r>
              <a:rPr lang="ar-SA" dirty="0" smtClean="0"/>
              <a:t> يداك على </a:t>
            </a:r>
          </a:p>
          <a:p>
            <a:pPr algn="just">
              <a:buNone/>
            </a:pPr>
            <a:r>
              <a:rPr lang="ar-SA" dirty="0" smtClean="0"/>
              <a:t>   الوسط، و انحني على المرآة </a:t>
            </a:r>
          </a:p>
          <a:p>
            <a:pPr algn="just">
              <a:buNone/>
            </a:pPr>
            <a:r>
              <a:rPr lang="ar-SA" dirty="0" smtClean="0"/>
              <a:t>   و لاحظي أي تغيير في الثديين. </a:t>
            </a:r>
          </a:p>
          <a:p>
            <a:pPr>
              <a:buNone/>
            </a:pPr>
            <a:endParaRPr lang="ar-SA" dirty="0" smtClean="0"/>
          </a:p>
          <a:p>
            <a:pPr>
              <a:buNone/>
            </a:pPr>
            <a:endParaRPr lang="ar-SA" dirty="0" smtClean="0"/>
          </a:p>
          <a:p>
            <a:pPr>
              <a:buNone/>
            </a:pPr>
            <a:endParaRPr lang="ar-SA" dirty="0" smtClean="0"/>
          </a:p>
          <a:p>
            <a:pPr>
              <a:buNone/>
            </a:pPr>
            <a:endParaRPr lang="ar-SA" dirty="0"/>
          </a:p>
        </p:txBody>
      </p:sp>
      <p:pic>
        <p:nvPicPr>
          <p:cNvPr id="2050" name="صورة 4" descr="http://screening.iarc.fr/breast/position3.jpg"/>
          <p:cNvPicPr>
            <a:picLocks noChangeAspect="1" noChangeArrowheads="1"/>
          </p:cNvPicPr>
          <p:nvPr/>
        </p:nvPicPr>
        <p:blipFill>
          <a:blip r:embed="rId2"/>
          <a:srcRect/>
          <a:stretch>
            <a:fillRect/>
          </a:stretch>
        </p:blipFill>
        <p:spPr bwMode="auto">
          <a:xfrm>
            <a:off x="285720" y="214290"/>
            <a:ext cx="2381250" cy="1905000"/>
          </a:xfrm>
          <a:prstGeom prst="rect">
            <a:avLst/>
          </a:prstGeom>
          <a:noFill/>
          <a:ln w="9525">
            <a:noFill/>
            <a:miter lim="800000"/>
            <a:headEnd/>
            <a:tailEnd/>
          </a:ln>
        </p:spPr>
      </p:pic>
      <p:pic>
        <p:nvPicPr>
          <p:cNvPr id="2051" name="صورة 5" descr="http://screening.iarc.fr/breast/position4.jpg"/>
          <p:cNvPicPr>
            <a:picLocks noChangeAspect="1" noChangeArrowheads="1"/>
          </p:cNvPicPr>
          <p:nvPr/>
        </p:nvPicPr>
        <p:blipFill>
          <a:blip r:embed="rId3"/>
          <a:srcRect/>
          <a:stretch>
            <a:fillRect/>
          </a:stretch>
        </p:blipFill>
        <p:spPr bwMode="auto">
          <a:xfrm>
            <a:off x="500034" y="2714620"/>
            <a:ext cx="2381250" cy="1790700"/>
          </a:xfrm>
          <a:prstGeom prst="rect">
            <a:avLst/>
          </a:prstGeom>
          <a:noFill/>
          <a:ln w="9525">
            <a:noFill/>
            <a:miter lim="800000"/>
            <a:headEnd/>
            <a:tailEnd/>
          </a:ln>
        </p:spPr>
      </p:pic>
      <p:pic>
        <p:nvPicPr>
          <p:cNvPr id="2052" name="صورة 8" descr="http://screening.iarc.fr/breast/positionmirror.jpg"/>
          <p:cNvPicPr>
            <a:picLocks noChangeAspect="1" noChangeArrowheads="1"/>
          </p:cNvPicPr>
          <p:nvPr/>
        </p:nvPicPr>
        <p:blipFill>
          <a:blip r:embed="rId4"/>
          <a:srcRect/>
          <a:stretch>
            <a:fillRect/>
          </a:stretch>
        </p:blipFill>
        <p:spPr bwMode="auto">
          <a:xfrm>
            <a:off x="500034" y="4643446"/>
            <a:ext cx="2381250" cy="1905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7239000" cy="5741380"/>
          </a:xfrm>
        </p:spPr>
        <p:txBody>
          <a:bodyPr/>
          <a:lstStyle/>
          <a:p>
            <a:r>
              <a:rPr lang="ar-SA" dirty="0" smtClean="0"/>
              <a:t>وضع الجلوس</a:t>
            </a:r>
          </a:p>
          <a:p>
            <a:endParaRPr lang="ar-SA" dirty="0" smtClean="0"/>
          </a:p>
          <a:p>
            <a:endParaRPr lang="ar-SA" dirty="0" smtClean="0"/>
          </a:p>
          <a:p>
            <a:endParaRPr lang="ar-SA" dirty="0" smtClean="0"/>
          </a:p>
          <a:p>
            <a:endParaRPr lang="ar-SA" dirty="0" smtClean="0"/>
          </a:p>
          <a:p>
            <a:endParaRPr lang="ar-SA" dirty="0" smtClean="0"/>
          </a:p>
          <a:p>
            <a:r>
              <a:rPr lang="ar-SA" dirty="0" smtClean="0"/>
              <a:t> استلقي على ظهرك </a:t>
            </a:r>
            <a:r>
              <a:rPr lang="ar-SA" dirty="0" err="1" smtClean="0"/>
              <a:t>و</a:t>
            </a:r>
            <a:r>
              <a:rPr lang="ar-SA" dirty="0" smtClean="0"/>
              <a:t> ضعي</a:t>
            </a:r>
          </a:p>
          <a:p>
            <a:pPr>
              <a:buNone/>
            </a:pPr>
            <a:r>
              <a:rPr lang="ar-SA" dirty="0" smtClean="0"/>
              <a:t>   وسادة أو فوطة رطبة تحت </a:t>
            </a:r>
          </a:p>
          <a:p>
            <a:pPr>
              <a:buNone/>
            </a:pPr>
            <a:r>
              <a:rPr lang="ar-SA" dirty="0" smtClean="0"/>
              <a:t>   الكتف المقابل للثدي المراد فحصه</a:t>
            </a:r>
          </a:p>
          <a:p>
            <a:pPr>
              <a:buNone/>
            </a:pPr>
            <a:r>
              <a:rPr lang="ar-SA" dirty="0" smtClean="0"/>
              <a:t>   و استعملي اليد المعاكسة للثدي</a:t>
            </a:r>
          </a:p>
          <a:p>
            <a:pPr>
              <a:buNone/>
            </a:pPr>
            <a:r>
              <a:rPr lang="ar-SA" dirty="0" smtClean="0"/>
              <a:t>   المراد فحصه.</a:t>
            </a:r>
            <a:endParaRPr lang="ar-SA" dirty="0"/>
          </a:p>
        </p:txBody>
      </p:sp>
      <p:pic>
        <p:nvPicPr>
          <p:cNvPr id="3074" name="صورة 6" descr="http://screening.iarc.fr/breast/position5.jpg"/>
          <p:cNvPicPr>
            <a:picLocks noChangeAspect="1" noChangeArrowheads="1"/>
          </p:cNvPicPr>
          <p:nvPr/>
        </p:nvPicPr>
        <p:blipFill>
          <a:blip r:embed="rId2"/>
          <a:srcRect/>
          <a:stretch>
            <a:fillRect/>
          </a:stretch>
        </p:blipFill>
        <p:spPr bwMode="auto">
          <a:xfrm>
            <a:off x="2500298" y="642918"/>
            <a:ext cx="2381250" cy="1905000"/>
          </a:xfrm>
          <a:prstGeom prst="rect">
            <a:avLst/>
          </a:prstGeom>
          <a:noFill/>
          <a:ln w="9525">
            <a:noFill/>
            <a:miter lim="800000"/>
            <a:headEnd/>
            <a:tailEnd/>
          </a:ln>
        </p:spPr>
      </p:pic>
      <p:pic>
        <p:nvPicPr>
          <p:cNvPr id="3075" name="صورة 7" descr="http://screening.iarc.fr/breast/position6.jpg"/>
          <p:cNvPicPr>
            <a:picLocks noChangeAspect="1" noChangeArrowheads="1"/>
          </p:cNvPicPr>
          <p:nvPr/>
        </p:nvPicPr>
        <p:blipFill>
          <a:blip r:embed="rId3"/>
          <a:srcRect/>
          <a:stretch>
            <a:fillRect/>
          </a:stretch>
        </p:blipFill>
        <p:spPr bwMode="auto">
          <a:xfrm>
            <a:off x="214282" y="3643314"/>
            <a:ext cx="2381250" cy="1905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323010"/>
          </a:xfrm>
        </p:spPr>
        <p:txBody>
          <a:bodyPr>
            <a:normAutofit/>
          </a:bodyPr>
          <a:lstStyle/>
          <a:p>
            <a:pPr algn="r"/>
            <a:r>
              <a:rPr lang="ar-SA" sz="3200" dirty="0" smtClean="0"/>
              <a:t>حركة اليد</a:t>
            </a:r>
            <a:br>
              <a:rPr lang="ar-SA" sz="3200" dirty="0" smtClean="0"/>
            </a:br>
            <a:endParaRPr lang="ar-SA" sz="3200" dirty="0"/>
          </a:p>
        </p:txBody>
      </p:sp>
      <p:sp>
        <p:nvSpPr>
          <p:cNvPr id="3" name="عنصر نائب للمحتوى 2"/>
          <p:cNvSpPr>
            <a:spLocks noGrp="1"/>
          </p:cNvSpPr>
          <p:nvPr>
            <p:ph idx="1"/>
          </p:nvPr>
        </p:nvSpPr>
        <p:spPr>
          <a:xfrm>
            <a:off x="457200" y="1571612"/>
            <a:ext cx="7239000" cy="4884124"/>
          </a:xfrm>
        </p:spPr>
        <p:txBody>
          <a:bodyPr/>
          <a:lstStyle/>
          <a:p>
            <a:r>
              <a:rPr lang="ar-SA" dirty="0" smtClean="0"/>
              <a:t>استعملي باطن الأصابع الثلاث </a:t>
            </a:r>
          </a:p>
          <a:p>
            <a:pPr>
              <a:buNone/>
            </a:pPr>
            <a:r>
              <a:rPr lang="ar-SA" dirty="0" smtClean="0"/>
              <a:t>   الوسطى للكشف الذاتي</a:t>
            </a:r>
          </a:p>
          <a:p>
            <a:r>
              <a:rPr lang="ar-SA" dirty="0" smtClean="0"/>
              <a:t>و في حال إيجاد صعوبة في استعمال الأصابع استعملي باطن الكف و الإصبع الإبهام</a:t>
            </a:r>
          </a:p>
          <a:p>
            <a:r>
              <a:rPr lang="ar-SA" dirty="0" smtClean="0"/>
              <a:t>المنطقة المطلوب فحصها مبينة </a:t>
            </a:r>
          </a:p>
          <a:p>
            <a:pPr>
              <a:buNone/>
            </a:pPr>
            <a:r>
              <a:rPr lang="ar-SA" dirty="0" smtClean="0"/>
              <a:t>   على الصورة التالية:</a:t>
            </a:r>
            <a:endParaRPr lang="ar-SA" dirty="0"/>
          </a:p>
        </p:txBody>
      </p:sp>
      <p:pic>
        <p:nvPicPr>
          <p:cNvPr id="4098" name="صورة 9" descr="http://screening.iarc.fr/breast/handmov.jpg"/>
          <p:cNvPicPr>
            <a:picLocks noChangeAspect="1" noChangeArrowheads="1"/>
          </p:cNvPicPr>
          <p:nvPr/>
        </p:nvPicPr>
        <p:blipFill>
          <a:blip r:embed="rId2"/>
          <a:srcRect/>
          <a:stretch>
            <a:fillRect/>
          </a:stretch>
        </p:blipFill>
        <p:spPr bwMode="auto">
          <a:xfrm>
            <a:off x="571472" y="785794"/>
            <a:ext cx="1928826" cy="1543061"/>
          </a:xfrm>
          <a:prstGeom prst="rect">
            <a:avLst/>
          </a:prstGeom>
          <a:noFill/>
          <a:ln w="9525">
            <a:noFill/>
            <a:miter lim="800000"/>
            <a:headEnd/>
            <a:tailEnd/>
          </a:ln>
        </p:spPr>
      </p:pic>
      <p:pic>
        <p:nvPicPr>
          <p:cNvPr id="4100" name="صورة 10" descr="http://screening.iarc.fr/breast/handpalm.jpg"/>
          <p:cNvPicPr>
            <a:picLocks noChangeAspect="1" noChangeArrowheads="1"/>
          </p:cNvPicPr>
          <p:nvPr/>
        </p:nvPicPr>
        <p:blipFill>
          <a:blip r:embed="rId3"/>
          <a:srcRect/>
          <a:stretch>
            <a:fillRect/>
          </a:stretch>
        </p:blipFill>
        <p:spPr bwMode="auto">
          <a:xfrm>
            <a:off x="214282" y="3214686"/>
            <a:ext cx="2000264" cy="1600211"/>
          </a:xfrm>
          <a:prstGeom prst="rect">
            <a:avLst/>
          </a:prstGeom>
          <a:noFill/>
          <a:ln w="9525">
            <a:noFill/>
            <a:miter lim="800000"/>
            <a:headEnd/>
            <a:tailEnd/>
          </a:ln>
        </p:spPr>
      </p:pic>
      <p:pic>
        <p:nvPicPr>
          <p:cNvPr id="4101" name="صورة 11" descr="http://screening.iarc.fr/breast/perimeter.jpg"/>
          <p:cNvPicPr>
            <a:picLocks noChangeAspect="1" noChangeArrowheads="1"/>
          </p:cNvPicPr>
          <p:nvPr/>
        </p:nvPicPr>
        <p:blipFill>
          <a:blip r:embed="rId4"/>
          <a:srcRect/>
          <a:stretch>
            <a:fillRect/>
          </a:stretch>
        </p:blipFill>
        <p:spPr bwMode="auto">
          <a:xfrm>
            <a:off x="2643174" y="4429132"/>
            <a:ext cx="2381250" cy="1905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مقدمة</a:t>
            </a:r>
            <a:endParaRPr lang="ar-SA" dirty="0"/>
          </a:p>
        </p:txBody>
      </p:sp>
      <p:sp>
        <p:nvSpPr>
          <p:cNvPr id="3" name="عنصر نائب للمحتوى 2"/>
          <p:cNvSpPr>
            <a:spLocks noGrp="1"/>
          </p:cNvSpPr>
          <p:nvPr>
            <p:ph idx="1"/>
          </p:nvPr>
        </p:nvSpPr>
        <p:spPr>
          <a:xfrm>
            <a:off x="457200" y="1609416"/>
            <a:ext cx="7239000" cy="4677104"/>
          </a:xfrm>
        </p:spPr>
        <p:txBody>
          <a:bodyPr/>
          <a:lstStyle/>
          <a:p>
            <a:pPr algn="just"/>
            <a:r>
              <a:rPr lang="ar-SA" sz="2800" b="1" dirty="0" smtClean="0">
                <a:solidFill>
                  <a:schemeClr val="bg1"/>
                </a:solidFill>
              </a:rPr>
              <a:t>يجب على كل سيدة أن تكون على علم تام بشكل وحجم وقوام </a:t>
            </a:r>
            <a:r>
              <a:rPr lang="ar-SA" sz="2800" b="1" dirty="0" smtClean="0">
                <a:solidFill>
                  <a:schemeClr val="bg1"/>
                </a:solidFill>
              </a:rPr>
              <a:t>وجلد وحلمة </a:t>
            </a:r>
            <a:r>
              <a:rPr lang="ar-SA" sz="2800" b="1" dirty="0" smtClean="0">
                <a:solidFill>
                  <a:schemeClr val="bg1"/>
                </a:solidFill>
              </a:rPr>
              <a:t>ثديها وأن تقوم بفحص نفسها دوريًا شهريًا بعد انتهاء الدورة الشهرية بعدة أيام</a:t>
            </a:r>
            <a:r>
              <a:rPr lang="ar-SA" sz="2800" b="1" dirty="0" smtClean="0">
                <a:solidFill>
                  <a:schemeClr val="bg1"/>
                </a:solidFill>
              </a:rPr>
              <a:t>.</a:t>
            </a:r>
          </a:p>
          <a:p>
            <a:pPr algn="just"/>
            <a:endParaRPr lang="ar-SA" sz="2800" b="1" dirty="0" smtClean="0">
              <a:solidFill>
                <a:schemeClr val="bg1"/>
              </a:solidFill>
            </a:endParaRPr>
          </a:p>
          <a:p>
            <a:pPr algn="just"/>
            <a:r>
              <a:rPr lang="ar-SA" sz="2800" b="1" dirty="0" smtClean="0">
                <a:solidFill>
                  <a:schemeClr val="bg1"/>
                </a:solidFill>
              </a:rPr>
              <a:t>و حسب توصيات منظمة الصحة العالمية ”يجب إجراء الكشف الطبي للمرأة </a:t>
            </a:r>
            <a:r>
              <a:rPr lang="ar-SA" sz="2800" b="1" dirty="0" err="1" smtClean="0">
                <a:solidFill>
                  <a:schemeClr val="bg1"/>
                </a:solidFill>
              </a:rPr>
              <a:t>و</a:t>
            </a:r>
            <a:r>
              <a:rPr lang="ar-SA" sz="2800" b="1" dirty="0" smtClean="0">
                <a:solidFill>
                  <a:schemeClr val="bg1"/>
                </a:solidFill>
              </a:rPr>
              <a:t> خاصة في السن ما بين (40-69 سنة) عند زيارتها للمرفق الصحي لسبب آخر. </a:t>
            </a:r>
          </a:p>
          <a:p>
            <a:pPr algn="just"/>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4572000" y="642918"/>
            <a:ext cx="4246098" cy="714380"/>
          </a:xfrm>
        </p:spPr>
        <p:txBody>
          <a:bodyPr>
            <a:normAutofit/>
          </a:bodyPr>
          <a:lstStyle/>
          <a:p>
            <a:r>
              <a:rPr lang="ar-SA" dirty="0" smtClean="0"/>
              <a:t>الفحص الذاتي للثدي:</a:t>
            </a:r>
            <a:endParaRPr lang="ar-SA" dirty="0"/>
          </a:p>
        </p:txBody>
      </p:sp>
      <p:sp>
        <p:nvSpPr>
          <p:cNvPr id="5" name="عنصر نائب للمحتوى 2"/>
          <p:cNvSpPr>
            <a:spLocks noGrp="1"/>
          </p:cNvSpPr>
          <p:nvPr>
            <p:ph type="body" sz="half" idx="2"/>
          </p:nvPr>
        </p:nvSpPr>
        <p:spPr>
          <a:xfrm>
            <a:off x="2928926" y="2571744"/>
            <a:ext cx="5889172" cy="3643338"/>
          </a:xfrm>
        </p:spPr>
        <p:txBody>
          <a:bodyPr>
            <a:noAutofit/>
          </a:bodyPr>
          <a:lstStyle/>
          <a:p>
            <a:r>
              <a:rPr lang="ar-SA" sz="2800" b="1" dirty="0" smtClean="0">
                <a:solidFill>
                  <a:schemeClr val="bg1"/>
                </a:solidFill>
              </a:rPr>
              <a:t>عند الاستحمام</a:t>
            </a:r>
            <a:r>
              <a:rPr lang="ar-SA" sz="2800" dirty="0" smtClean="0">
                <a:solidFill>
                  <a:schemeClr val="bg1"/>
                </a:solidFill>
              </a:rPr>
              <a:t>   افحصي ثدييك خلال الاستحمام والجلد مازال رطبا وذلك بوضع يدك والأصابع مبسوطة فوق الثدي ، وأجري حركات لطيفة فوق كل جزء من أجزاء الثدي ، افحصي ثديك الأيسر بيدك اليمنى ، ودلكي الأيمن بيدك اليسرى ، تحرى وتقصى كل كتلة تورم أو أي ثخانة في الجلد. </a:t>
            </a:r>
          </a:p>
        </p:txBody>
      </p:sp>
      <p:pic>
        <p:nvPicPr>
          <p:cNvPr id="6" name="Picture 2" descr="mhtml:file://G:\jgfh%20خيرسة%20الساعدي\الخطوة%20الاولى%20-%20عند%20الاستحمام.mht!http://www.sehha.com/womenissues/BCS1.gif"/>
          <p:cNvPicPr>
            <a:picLocks noChangeAspect="1" noChangeArrowheads="1"/>
          </p:cNvPicPr>
          <p:nvPr/>
        </p:nvPicPr>
        <p:blipFill>
          <a:blip r:embed="rId2"/>
          <a:stretch>
            <a:fillRect/>
          </a:stretch>
        </p:blipFill>
        <p:spPr bwMode="auto">
          <a:xfrm>
            <a:off x="642910" y="1928803"/>
            <a:ext cx="2357454" cy="2071702"/>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43438" y="1143000"/>
            <a:ext cx="4174660" cy="928678"/>
          </a:xfrm>
        </p:spPr>
        <p:txBody>
          <a:bodyPr/>
          <a:lstStyle/>
          <a:p>
            <a:pPr algn="r"/>
            <a:r>
              <a:rPr lang="ar-SA" dirty="0" smtClean="0"/>
              <a:t>الفحص الذاتي للثدي:</a:t>
            </a:r>
            <a:endParaRPr lang="ar-SA" dirty="0"/>
          </a:p>
        </p:txBody>
      </p:sp>
      <p:sp>
        <p:nvSpPr>
          <p:cNvPr id="3" name="عنصر نائب للنص 2"/>
          <p:cNvSpPr>
            <a:spLocks noGrp="1"/>
          </p:cNvSpPr>
          <p:nvPr>
            <p:ph type="body" sz="half" idx="2"/>
          </p:nvPr>
        </p:nvSpPr>
        <p:spPr>
          <a:xfrm>
            <a:off x="3357554" y="2928934"/>
            <a:ext cx="5500726" cy="3000396"/>
          </a:xfrm>
        </p:spPr>
        <p:txBody>
          <a:bodyPr>
            <a:normAutofit fontScale="92500" lnSpcReduction="10000"/>
          </a:bodyPr>
          <a:lstStyle/>
          <a:p>
            <a:pPr algn="just"/>
            <a:r>
              <a:rPr lang="ar-SA" sz="3200" dirty="0" smtClean="0">
                <a:solidFill>
                  <a:schemeClr val="bg1"/>
                </a:solidFill>
              </a:rPr>
              <a:t>ارفعي ثدييك وأنت أمام المرآة </a:t>
            </a:r>
            <a:r>
              <a:rPr lang="ar-SA" sz="3200" dirty="0" err="1" smtClean="0">
                <a:solidFill>
                  <a:schemeClr val="bg1"/>
                </a:solidFill>
              </a:rPr>
              <a:t>و</a:t>
            </a:r>
            <a:r>
              <a:rPr lang="ar-SA" sz="3200" dirty="0" smtClean="0">
                <a:solidFill>
                  <a:schemeClr val="bg1"/>
                </a:solidFill>
              </a:rPr>
              <a:t> يديك على جانبي جسمك مرفوعتين عاليا فوق رأسك. لاحظي إن كان هناك أي تبدل في شكل الثدي ، تورم ، أو انكماش في الجلد أو تبدلات في شكل الحلمة.</a:t>
            </a:r>
          </a:p>
          <a:p>
            <a:endParaRPr lang="ar-SA" dirty="0"/>
          </a:p>
        </p:txBody>
      </p:sp>
      <p:pic>
        <p:nvPicPr>
          <p:cNvPr id="18434" name="Picture 2" descr="mhtml:file://G:\jgfh%20خيرسة%20الساعدي\الخطوة%20الثانية%20-%20أمام%20المرآة.mht!http://www.sehha.com/womenissues/BCS2.gif"/>
          <p:cNvPicPr>
            <a:picLocks noGrp="1" noChangeAspect="1" noChangeArrowheads="1"/>
          </p:cNvPicPr>
          <p:nvPr>
            <p:ph type="pic" idx="1"/>
          </p:nvPr>
        </p:nvPicPr>
        <p:blipFill>
          <a:blip r:embed="rId2"/>
          <a:srcRect t="17668" b="17668"/>
          <a:stretch>
            <a:fillRect/>
          </a:stretch>
        </p:blipFill>
        <p:spPr bwMode="auto">
          <a:xfrm>
            <a:off x="500034" y="1500174"/>
            <a:ext cx="2571768" cy="2695522"/>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2"/>
          </p:nvPr>
        </p:nvSpPr>
        <p:spPr>
          <a:xfrm>
            <a:off x="4000496" y="1000108"/>
            <a:ext cx="4817602" cy="5286412"/>
          </a:xfrm>
        </p:spPr>
        <p:txBody>
          <a:bodyPr>
            <a:noAutofit/>
          </a:bodyPr>
          <a:lstStyle/>
          <a:p>
            <a:r>
              <a:rPr lang="ar-SA" sz="2800" dirty="0" smtClean="0">
                <a:solidFill>
                  <a:schemeClr val="bg1"/>
                </a:solidFill>
              </a:rPr>
              <a:t>ضعي يديك على خاصرتيك واضغطي نحو الأسفل لكي تتقلص عضلات صدرك ، وأعلمي يا سيدتي أن هناك احتمالا لعدم تشابه الثديين عند معظم النساء وهذا شيء  طبيعي</a:t>
            </a:r>
            <a:r>
              <a:rPr lang="ar-SA" sz="2800" dirty="0" smtClean="0"/>
              <a:t> </a:t>
            </a:r>
          </a:p>
          <a:p>
            <a:r>
              <a:rPr lang="ar-SA" sz="2800" dirty="0" smtClean="0">
                <a:solidFill>
                  <a:schemeClr val="bg1"/>
                </a:solidFill>
              </a:rPr>
              <a:t>عندما تفحصين ثدييك بصورة دورية ، فانك تصبحين قادرة على معرفة الشكل الطبيعي بالنسبة </a:t>
            </a:r>
            <a:r>
              <a:rPr lang="ar-SA" sz="2800" dirty="0" err="1" smtClean="0">
                <a:solidFill>
                  <a:schemeClr val="bg1"/>
                </a:solidFill>
              </a:rPr>
              <a:t>لك</a:t>
            </a:r>
            <a:r>
              <a:rPr lang="ar-SA" sz="2800" dirty="0" smtClean="0">
                <a:solidFill>
                  <a:schemeClr val="bg1"/>
                </a:solidFill>
              </a:rPr>
              <a:t> ، وبالتالي سيكون عندك الثقة التامة بفحص ثدييك. .</a:t>
            </a:r>
            <a:endParaRPr lang="ar-SA" sz="2800" dirty="0">
              <a:solidFill>
                <a:schemeClr val="bg1"/>
              </a:solidFill>
            </a:endParaRPr>
          </a:p>
        </p:txBody>
      </p:sp>
      <p:pic>
        <p:nvPicPr>
          <p:cNvPr id="19458" name="Picture 2" descr="mhtml:file://G:\jgfh%20خيرسة%20الساعدي\الخطوة%20الثانية%20-%20أمام%20المرآة.mht!http://www.sehha.com/womenissues/BCS3.gif"/>
          <p:cNvPicPr>
            <a:picLocks noGrp="1" noChangeAspect="1" noChangeArrowheads="1"/>
          </p:cNvPicPr>
          <p:nvPr>
            <p:ph type="pic" idx="1"/>
          </p:nvPr>
        </p:nvPicPr>
        <p:blipFill>
          <a:blip r:embed="rId2"/>
          <a:srcRect t="16991" b="16991"/>
          <a:stretch>
            <a:fillRect/>
          </a:stretch>
        </p:blipFill>
        <p:spPr bwMode="auto">
          <a:xfrm>
            <a:off x="857224" y="1500174"/>
            <a:ext cx="3084004" cy="308400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428604"/>
            <a:ext cx="4317536" cy="1214446"/>
          </a:xfrm>
        </p:spPr>
        <p:txBody>
          <a:bodyPr/>
          <a:lstStyle/>
          <a:p>
            <a:pPr algn="ctr"/>
            <a:r>
              <a:rPr lang="ar-SA" dirty="0" smtClean="0"/>
              <a:t>الفحص الذاتي للثدي: خلال الاستلقاء</a:t>
            </a:r>
            <a:endParaRPr lang="ar-SA" dirty="0"/>
          </a:p>
        </p:txBody>
      </p:sp>
      <p:sp>
        <p:nvSpPr>
          <p:cNvPr id="3" name="عنصر نائب للنص 2"/>
          <p:cNvSpPr>
            <a:spLocks noGrp="1"/>
          </p:cNvSpPr>
          <p:nvPr>
            <p:ph type="body" sz="half" idx="2"/>
          </p:nvPr>
        </p:nvSpPr>
        <p:spPr>
          <a:xfrm>
            <a:off x="3857620" y="2071678"/>
            <a:ext cx="4960478" cy="4357718"/>
          </a:xfrm>
        </p:spPr>
        <p:txBody>
          <a:bodyPr>
            <a:noAutofit/>
          </a:bodyPr>
          <a:lstStyle/>
          <a:p>
            <a:r>
              <a:rPr lang="ar-SA" sz="2800" dirty="0" smtClean="0">
                <a:solidFill>
                  <a:schemeClr val="bg1"/>
                </a:solidFill>
              </a:rPr>
              <a:t>فحصي الثدي الأيمن بوضع وسادة أو منشفة تحت كتفك الأيمن ويدك اليمنى خلف رأسك ، ثم ابسطي يدك اليسرى فوق ثديك الأيمن وامسحي بها الثدي بشكل دائري مع ضغط خفيف من الخارج ونحو المركز باتجاه الحلمة دون أن تتركي أي جزء دون فحص ، وهذا يحتاج على الأقل لثلاث حركات دائرية</a:t>
            </a:r>
            <a:endParaRPr lang="ar-SA" sz="2800" dirty="0">
              <a:solidFill>
                <a:schemeClr val="bg1"/>
              </a:solidFill>
            </a:endParaRPr>
          </a:p>
        </p:txBody>
      </p:sp>
      <p:pic>
        <p:nvPicPr>
          <p:cNvPr id="20482" name="Picture 2" descr="mhtml:file://G:\jgfh%20خيرسة%20الساعدي\الخطوة%20الثالثة%20-%20خلال%20الاستلقاء.mht!http://www.sehha.com/womenissues/BCS4.gif"/>
          <p:cNvPicPr>
            <a:picLocks noGrp="1" noChangeAspect="1" noChangeArrowheads="1"/>
          </p:cNvPicPr>
          <p:nvPr>
            <p:ph type="pic" idx="1"/>
          </p:nvPr>
        </p:nvPicPr>
        <p:blipFill>
          <a:blip r:embed="rId2"/>
          <a:srcRect l="14232" r="14232"/>
          <a:stretch>
            <a:fillRect/>
          </a:stretch>
        </p:blipFill>
        <p:spPr bwMode="auto">
          <a:xfrm>
            <a:off x="714348" y="1643050"/>
            <a:ext cx="3012566" cy="296823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57752" y="1143000"/>
            <a:ext cx="3960346" cy="1285868"/>
          </a:xfrm>
        </p:spPr>
        <p:txBody>
          <a:bodyPr/>
          <a:lstStyle/>
          <a:p>
            <a:pPr algn="r"/>
            <a:r>
              <a:rPr lang="ar-SA" dirty="0" smtClean="0">
                <a:solidFill>
                  <a:schemeClr val="bg1"/>
                </a:solidFill>
              </a:rPr>
              <a:t>اتجاه الفحص ألمثلثي</a:t>
            </a:r>
            <a:endParaRPr lang="ar-SA" dirty="0">
              <a:solidFill>
                <a:schemeClr val="bg1"/>
              </a:solidFill>
            </a:endParaRPr>
          </a:p>
        </p:txBody>
      </p:sp>
      <p:pic>
        <p:nvPicPr>
          <p:cNvPr id="5122" name="صورة 15" descr="http://screening.iarc.fr/breast/palpationtriangle.jpg"/>
          <p:cNvPicPr>
            <a:picLocks noGrp="1" noChangeAspect="1" noChangeArrowheads="1"/>
          </p:cNvPicPr>
          <p:nvPr>
            <p:ph type="pic" idx="1"/>
          </p:nvPr>
        </p:nvPicPr>
        <p:blipFill>
          <a:blip r:embed="rId2"/>
          <a:srcRect l="9985" r="9985"/>
          <a:stretch>
            <a:fillRect/>
          </a:stretch>
        </p:blipFill>
        <p:spPr bwMode="auto">
          <a:xfrm>
            <a:off x="857224" y="1285860"/>
            <a:ext cx="3979756" cy="397975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00496" y="1143000"/>
            <a:ext cx="4817602" cy="2057400"/>
          </a:xfrm>
        </p:spPr>
        <p:txBody>
          <a:bodyPr/>
          <a:lstStyle/>
          <a:p>
            <a:pPr algn="r"/>
            <a:r>
              <a:rPr lang="ar-SA" dirty="0" smtClean="0">
                <a:solidFill>
                  <a:schemeClr val="bg1"/>
                </a:solidFill>
              </a:rPr>
              <a:t>كذلك يجب فحص الإبط لتحري أي تضخم في الغدد اللمفاوية</a:t>
            </a:r>
            <a:endParaRPr lang="ar-SA" dirty="0">
              <a:solidFill>
                <a:schemeClr val="bg1"/>
              </a:solidFill>
            </a:endParaRPr>
          </a:p>
        </p:txBody>
      </p:sp>
      <p:pic>
        <p:nvPicPr>
          <p:cNvPr id="6146" name="صورة 16" descr="http://screening.iarc.fr/breast/axillary.jpg"/>
          <p:cNvPicPr>
            <a:picLocks noGrp="1" noChangeAspect="1" noChangeArrowheads="1"/>
          </p:cNvPicPr>
          <p:nvPr>
            <p:ph type="pic" idx="1"/>
          </p:nvPr>
        </p:nvPicPr>
        <p:blipFill>
          <a:blip r:embed="rId2"/>
          <a:srcRect l="9985" r="9985"/>
          <a:stretch>
            <a:fillRect/>
          </a:stretch>
        </p:blipFill>
        <p:spPr bwMode="auto">
          <a:xfrm>
            <a:off x="285720" y="1357298"/>
            <a:ext cx="3694004" cy="3694004"/>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29058" y="571480"/>
            <a:ext cx="4889040" cy="4572032"/>
          </a:xfrm>
        </p:spPr>
        <p:txBody>
          <a:bodyPr>
            <a:normAutofit/>
          </a:bodyPr>
          <a:lstStyle/>
          <a:p>
            <a:pPr algn="just"/>
            <a:r>
              <a:rPr lang="ar-SA" dirty="0" smtClean="0">
                <a:solidFill>
                  <a:schemeClr val="bg1"/>
                </a:solidFill>
              </a:rPr>
              <a:t>ثم افحصي الثدي الأيسر بوضع وسادة أو منشفة تحت كتفك الأيسر ويدك اليسرى خلف رأسك ، واستعملي يدك اليمنى في فحص ثديك الأيسر بنفس التي فحصت بها ثديك الأيمن باستعمال يدك اليسرى .</a:t>
            </a:r>
            <a:endParaRPr lang="ar-SA" dirty="0">
              <a:solidFill>
                <a:schemeClr val="bg1"/>
              </a:solidFill>
            </a:endParaRPr>
          </a:p>
        </p:txBody>
      </p:sp>
      <p:pic>
        <p:nvPicPr>
          <p:cNvPr id="21506" name="Picture 2" descr="mhtml:file://G:\jgfh%20خيرسة%20الساعدي\الخطوة%20الثالثة%20-%20خلال%20الاستلقاء.mht!http://www.sehha.com/womenissues/BCS5.gif"/>
          <p:cNvPicPr>
            <a:picLocks noGrp="1" noChangeAspect="1" noChangeArrowheads="1"/>
          </p:cNvPicPr>
          <p:nvPr>
            <p:ph type="pic" idx="1"/>
          </p:nvPr>
        </p:nvPicPr>
        <p:blipFill>
          <a:blip r:embed="rId2"/>
          <a:srcRect l="8698" r="8698"/>
          <a:stretch>
            <a:fillRect/>
          </a:stretch>
        </p:blipFill>
        <p:spPr bwMode="auto">
          <a:xfrm>
            <a:off x="714348" y="1643050"/>
            <a:ext cx="3102378" cy="310237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00496" y="857232"/>
            <a:ext cx="4817602" cy="4500594"/>
          </a:xfrm>
        </p:spPr>
        <p:txBody>
          <a:bodyPr>
            <a:normAutofit/>
          </a:bodyPr>
          <a:lstStyle/>
          <a:p>
            <a:pPr algn="just"/>
            <a:r>
              <a:rPr lang="ar-SA" sz="3200" dirty="0" smtClean="0">
                <a:solidFill>
                  <a:schemeClr val="bg1"/>
                </a:solidFill>
              </a:rPr>
              <a:t>قومي بالضغط على الحلمتين بلطف بين أصبعي السبابة والإبهام ولاحظي خروج أي إفراز مائي أو دموي . وفي حالة حصول هذا أخبري طبيبك فورا بذلك.</a:t>
            </a:r>
            <a:r>
              <a:rPr lang="ar-SA" sz="3200" dirty="0" smtClean="0"/>
              <a:t/>
            </a:r>
            <a:br>
              <a:rPr lang="ar-SA" sz="3200" dirty="0" smtClean="0"/>
            </a:br>
            <a:endParaRPr lang="ar-SA" sz="3200" dirty="0"/>
          </a:p>
        </p:txBody>
      </p:sp>
      <p:pic>
        <p:nvPicPr>
          <p:cNvPr id="22532" name="Picture 4" descr="mhtml:file://G:\jgfh%20خيرسة%20الساعدي\الخطوة%20الثالثة%20-%20خلال%20الاستلقاء.mht!http://www.sehha.com/womenissues/BCS6.gif"/>
          <p:cNvPicPr>
            <a:picLocks noGrp="1" noChangeAspect="1" noChangeArrowheads="1"/>
          </p:cNvPicPr>
          <p:nvPr>
            <p:ph type="pic" idx="1"/>
          </p:nvPr>
        </p:nvPicPr>
        <p:blipFill>
          <a:blip r:embed="rId2"/>
          <a:srcRect l="486" r="486"/>
          <a:stretch>
            <a:fillRect/>
          </a:stretch>
        </p:blipFill>
        <p:spPr bwMode="auto">
          <a:xfrm>
            <a:off x="714348" y="1643050"/>
            <a:ext cx="3196336" cy="319633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14810" y="1143000"/>
            <a:ext cx="4603288" cy="1071554"/>
          </a:xfrm>
        </p:spPr>
        <p:txBody>
          <a:bodyPr>
            <a:normAutofit/>
          </a:bodyPr>
          <a:lstStyle/>
          <a:p>
            <a:pPr algn="r"/>
            <a:r>
              <a:rPr lang="ar-SA" dirty="0" smtClean="0">
                <a:solidFill>
                  <a:schemeClr val="bg1"/>
                </a:solidFill>
              </a:rPr>
              <a:t>وجود إفراز ليس بالضرورة وجود سرطان </a:t>
            </a:r>
            <a:endParaRPr lang="ar-SA" dirty="0">
              <a:solidFill>
                <a:schemeClr val="bg1"/>
              </a:solidFill>
            </a:endParaRPr>
          </a:p>
        </p:txBody>
      </p:sp>
      <p:sp>
        <p:nvSpPr>
          <p:cNvPr id="3" name="عنصر نائب للنص 2"/>
          <p:cNvSpPr>
            <a:spLocks noGrp="1"/>
          </p:cNvSpPr>
          <p:nvPr>
            <p:ph type="body" sz="half" idx="2"/>
          </p:nvPr>
        </p:nvSpPr>
        <p:spPr>
          <a:xfrm>
            <a:off x="3857620" y="2714620"/>
            <a:ext cx="4960478" cy="2489254"/>
          </a:xfrm>
        </p:spPr>
        <p:txBody>
          <a:bodyPr>
            <a:noAutofit/>
          </a:bodyPr>
          <a:lstStyle/>
          <a:p>
            <a:r>
              <a:rPr lang="ar-SA" sz="3200" dirty="0" smtClean="0">
                <a:solidFill>
                  <a:schemeClr val="bg1"/>
                </a:solidFill>
              </a:rPr>
              <a:t>من الممكن أن يكون الإفراز طبيعي لدى بعض السيدات أو يوحي بوجود مشكلة أخرى بالثدي</a:t>
            </a:r>
            <a:endParaRPr lang="ar-SA" sz="3200" dirty="0">
              <a:solidFill>
                <a:schemeClr val="bg1"/>
              </a:solidFill>
            </a:endParaRPr>
          </a:p>
        </p:txBody>
      </p:sp>
      <p:pic>
        <p:nvPicPr>
          <p:cNvPr id="7170" name="صورة 17" descr="http://screening.iarc.fr/breast/nippledischarge.jpg"/>
          <p:cNvPicPr>
            <a:picLocks noChangeAspect="1" noChangeArrowheads="1"/>
          </p:cNvPicPr>
          <p:nvPr/>
        </p:nvPicPr>
        <p:blipFill>
          <a:blip r:embed="rId2"/>
          <a:srcRect/>
          <a:stretch>
            <a:fillRect/>
          </a:stretch>
        </p:blipFill>
        <p:spPr bwMode="auto">
          <a:xfrm>
            <a:off x="785786" y="2000240"/>
            <a:ext cx="3184928" cy="254794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0"/>
                                        </p:tgtEl>
                                        <p:attrNameLst>
                                          <p:attrName>style.visibility</p:attrName>
                                        </p:attrNameLst>
                                      </p:cBhvr>
                                      <p:to>
                                        <p:strVal val="visible"/>
                                      </p:to>
                                    </p:set>
                                    <p:anim calcmode="lin" valueType="num">
                                      <p:cBhvr additive="base">
                                        <p:cTn id="19" dur="1000" fill="hold"/>
                                        <p:tgtEl>
                                          <p:spTgt spid="7170"/>
                                        </p:tgtEl>
                                        <p:attrNameLst>
                                          <p:attrName>ppt_x</p:attrName>
                                        </p:attrNameLst>
                                      </p:cBhvr>
                                      <p:tavLst>
                                        <p:tav tm="0">
                                          <p:val>
                                            <p:strVal val="#ppt_x"/>
                                          </p:val>
                                        </p:tav>
                                        <p:tav tm="100000">
                                          <p:val>
                                            <p:strVal val="#ppt_x"/>
                                          </p:val>
                                        </p:tav>
                                      </p:tavLst>
                                    </p:anim>
                                    <p:anim calcmode="lin" valueType="num">
                                      <p:cBhvr additive="base">
                                        <p:cTn id="20"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89098" y="785794"/>
            <a:ext cx="3429000" cy="785818"/>
          </a:xfrm>
        </p:spPr>
        <p:txBody>
          <a:bodyPr/>
          <a:lstStyle/>
          <a:p>
            <a:pPr algn="r"/>
            <a:r>
              <a:rPr lang="ar-SA" dirty="0" smtClean="0"/>
              <a:t>بعض المشاكل</a:t>
            </a:r>
            <a:endParaRPr lang="ar-SA" dirty="0"/>
          </a:p>
        </p:txBody>
      </p:sp>
      <p:sp>
        <p:nvSpPr>
          <p:cNvPr id="3" name="عنصر نائب للنص 2"/>
          <p:cNvSpPr>
            <a:spLocks noGrp="1"/>
          </p:cNvSpPr>
          <p:nvPr>
            <p:ph type="body" sz="half" idx="2"/>
          </p:nvPr>
        </p:nvSpPr>
        <p:spPr>
          <a:xfrm>
            <a:off x="4500562" y="2071678"/>
            <a:ext cx="4317536" cy="4143404"/>
          </a:xfrm>
        </p:spPr>
        <p:txBody>
          <a:bodyPr>
            <a:normAutofit/>
          </a:bodyPr>
          <a:lstStyle/>
          <a:p>
            <a:r>
              <a:rPr lang="ar-SA" sz="2800" dirty="0" smtClean="0"/>
              <a:t>كتلة غير طبيعية بالثدي</a:t>
            </a:r>
          </a:p>
          <a:p>
            <a:endParaRPr lang="ar-SA" sz="2800" dirty="0" smtClean="0"/>
          </a:p>
          <a:p>
            <a:r>
              <a:rPr lang="ar-SA" sz="2800" dirty="0" smtClean="0"/>
              <a:t>تغير في شكل </a:t>
            </a:r>
            <a:r>
              <a:rPr lang="ar-SA" sz="2800" dirty="0" err="1" smtClean="0"/>
              <a:t>و</a:t>
            </a:r>
            <a:r>
              <a:rPr lang="ar-SA" sz="2800" dirty="0" smtClean="0"/>
              <a:t> لون </a:t>
            </a:r>
          </a:p>
          <a:p>
            <a:r>
              <a:rPr lang="ar-SA" sz="2800" dirty="0" smtClean="0"/>
              <a:t>الجلد</a:t>
            </a:r>
          </a:p>
          <a:p>
            <a:endParaRPr lang="ar-SA" sz="2800" dirty="0" smtClean="0"/>
          </a:p>
          <a:p>
            <a:endParaRPr lang="ar-SA" sz="2800" dirty="0" smtClean="0"/>
          </a:p>
          <a:p>
            <a:endParaRPr lang="ar-SA" sz="2800" dirty="0" smtClean="0"/>
          </a:p>
          <a:p>
            <a:endParaRPr lang="ar-SA" sz="2800" dirty="0" smtClean="0"/>
          </a:p>
          <a:p>
            <a:r>
              <a:rPr lang="ar-SA" sz="2800" dirty="0" smtClean="0"/>
              <a:t>تغير في لون الحلمة </a:t>
            </a:r>
            <a:endParaRPr lang="ar-SA" sz="2800" dirty="0"/>
          </a:p>
        </p:txBody>
      </p:sp>
      <p:pic>
        <p:nvPicPr>
          <p:cNvPr id="8194" name="صورة 18" descr="http://screening.iarc.fr/breast/lump.jpg"/>
          <p:cNvPicPr>
            <a:picLocks noGrp="1" noChangeAspect="1" noChangeArrowheads="1"/>
          </p:cNvPicPr>
          <p:nvPr>
            <p:ph type="pic" idx="1"/>
          </p:nvPr>
        </p:nvPicPr>
        <p:blipFill>
          <a:blip r:embed="rId2"/>
          <a:srcRect l="9985" r="9985"/>
          <a:stretch>
            <a:fillRect/>
          </a:stretch>
        </p:blipFill>
        <p:spPr bwMode="auto">
          <a:xfrm>
            <a:off x="714348" y="357166"/>
            <a:ext cx="1857388" cy="1857388"/>
          </a:xfrm>
          <a:prstGeom prst="rect">
            <a:avLst/>
          </a:prstGeom>
          <a:noFill/>
          <a:ln w="9525">
            <a:noFill/>
            <a:miter lim="800000"/>
            <a:headEnd/>
            <a:tailEnd/>
          </a:ln>
        </p:spPr>
      </p:pic>
      <p:pic>
        <p:nvPicPr>
          <p:cNvPr id="8195" name="صورة 19" descr="http://screening.iarc.fr/breast/lump2.jpg"/>
          <p:cNvPicPr>
            <a:picLocks noChangeAspect="1" noChangeArrowheads="1"/>
          </p:cNvPicPr>
          <p:nvPr/>
        </p:nvPicPr>
        <p:blipFill>
          <a:blip r:embed="rId3"/>
          <a:srcRect/>
          <a:stretch>
            <a:fillRect/>
          </a:stretch>
        </p:blipFill>
        <p:spPr bwMode="auto">
          <a:xfrm>
            <a:off x="571472" y="2571744"/>
            <a:ext cx="2214578" cy="1771662"/>
          </a:xfrm>
          <a:prstGeom prst="rect">
            <a:avLst/>
          </a:prstGeom>
          <a:noFill/>
          <a:ln w="9525">
            <a:noFill/>
            <a:miter lim="800000"/>
            <a:headEnd/>
            <a:tailEnd/>
          </a:ln>
        </p:spPr>
      </p:pic>
      <p:pic>
        <p:nvPicPr>
          <p:cNvPr id="8196" name="صورة 20" descr="http://screening.iarc.fr/breast/lump3.jpg"/>
          <p:cNvPicPr>
            <a:picLocks noChangeAspect="1" noChangeArrowheads="1"/>
          </p:cNvPicPr>
          <p:nvPr/>
        </p:nvPicPr>
        <p:blipFill>
          <a:blip r:embed="rId4"/>
          <a:srcRect/>
          <a:stretch>
            <a:fillRect/>
          </a:stretch>
        </p:blipFill>
        <p:spPr bwMode="auto">
          <a:xfrm>
            <a:off x="714348" y="4714884"/>
            <a:ext cx="2071702" cy="1657362"/>
          </a:xfrm>
          <a:prstGeom prst="rect">
            <a:avLst/>
          </a:prstGeom>
          <a:noFill/>
          <a:ln w="9525">
            <a:noFill/>
            <a:miter lim="800000"/>
            <a:headEnd/>
            <a:tailEnd/>
          </a:ln>
        </p:spPr>
      </p:pic>
      <p:pic>
        <p:nvPicPr>
          <p:cNvPr id="8197" name="صورة 21" descr="http://screening.iarc.fr/breast/pain.jpg"/>
          <p:cNvPicPr>
            <a:picLocks noChangeAspect="1" noChangeArrowheads="1"/>
          </p:cNvPicPr>
          <p:nvPr/>
        </p:nvPicPr>
        <p:blipFill>
          <a:blip r:embed="rId5"/>
          <a:srcRect/>
          <a:stretch>
            <a:fillRect/>
          </a:stretch>
        </p:blipFill>
        <p:spPr bwMode="auto">
          <a:xfrm>
            <a:off x="3000364" y="357166"/>
            <a:ext cx="1928794" cy="1757349"/>
          </a:xfrm>
          <a:prstGeom prst="rect">
            <a:avLst/>
          </a:prstGeom>
          <a:noFill/>
          <a:ln w="9525">
            <a:noFill/>
            <a:miter lim="800000"/>
            <a:headEnd/>
            <a:tailEnd/>
          </a:ln>
        </p:spPr>
      </p:pic>
      <p:pic>
        <p:nvPicPr>
          <p:cNvPr id="8198" name="صورة 22" descr="http://screening.iarc.fr/breast/peauorange.jpg"/>
          <p:cNvPicPr>
            <a:picLocks noChangeAspect="1" noChangeArrowheads="1"/>
          </p:cNvPicPr>
          <p:nvPr/>
        </p:nvPicPr>
        <p:blipFill>
          <a:blip r:embed="rId6"/>
          <a:srcRect/>
          <a:stretch>
            <a:fillRect/>
          </a:stretch>
        </p:blipFill>
        <p:spPr bwMode="auto">
          <a:xfrm>
            <a:off x="3071802" y="2857496"/>
            <a:ext cx="2381250" cy="1905000"/>
          </a:xfrm>
          <a:prstGeom prst="rect">
            <a:avLst/>
          </a:prstGeom>
          <a:noFill/>
          <a:ln w="9525">
            <a:noFill/>
            <a:miter lim="800000"/>
            <a:headEnd/>
            <a:tailEnd/>
          </a:ln>
        </p:spPr>
      </p:pic>
      <p:pic>
        <p:nvPicPr>
          <p:cNvPr id="8199" name="صورة 23" descr="http://screening.iarc.fr/breast/redness1.jpg"/>
          <p:cNvPicPr>
            <a:picLocks noChangeAspect="1" noChangeArrowheads="1"/>
          </p:cNvPicPr>
          <p:nvPr/>
        </p:nvPicPr>
        <p:blipFill>
          <a:blip r:embed="rId7"/>
          <a:srcRect/>
          <a:stretch>
            <a:fillRect/>
          </a:stretch>
        </p:blipFill>
        <p:spPr bwMode="auto">
          <a:xfrm>
            <a:off x="3571868" y="5143488"/>
            <a:ext cx="2143140" cy="1714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7"/>
                                        </p:tgtEl>
                                        <p:attrNameLst>
                                          <p:attrName>style.visibility</p:attrName>
                                        </p:attrNameLst>
                                      </p:cBhvr>
                                      <p:to>
                                        <p:strVal val="visible"/>
                                      </p:to>
                                    </p:set>
                                    <p:anim calcmode="lin" valueType="num">
                                      <p:cBhvr additive="base">
                                        <p:cTn id="19" dur="1000" fill="hold"/>
                                        <p:tgtEl>
                                          <p:spTgt spid="8197"/>
                                        </p:tgtEl>
                                        <p:attrNameLst>
                                          <p:attrName>ppt_x</p:attrName>
                                        </p:attrNameLst>
                                      </p:cBhvr>
                                      <p:tavLst>
                                        <p:tav tm="0">
                                          <p:val>
                                            <p:strVal val="#ppt_x"/>
                                          </p:val>
                                        </p:tav>
                                        <p:tav tm="100000">
                                          <p:val>
                                            <p:strVal val="#ppt_x"/>
                                          </p:val>
                                        </p:tav>
                                      </p:tavLst>
                                    </p:anim>
                                    <p:anim calcmode="lin" valueType="num">
                                      <p:cBhvr additive="base">
                                        <p:cTn id="20" dur="10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gtEl>
                                        <p:attrNameLst>
                                          <p:attrName>style.visibility</p:attrName>
                                        </p:attrNameLst>
                                      </p:cBhvr>
                                      <p:to>
                                        <p:strVal val="visible"/>
                                      </p:to>
                                    </p:set>
                                    <p:anim calcmode="lin" valueType="num">
                                      <p:cBhvr additive="base">
                                        <p:cTn id="25" dur="1000" fill="hold"/>
                                        <p:tgtEl>
                                          <p:spTgt spid="8194"/>
                                        </p:tgtEl>
                                        <p:attrNameLst>
                                          <p:attrName>ppt_x</p:attrName>
                                        </p:attrNameLst>
                                      </p:cBhvr>
                                      <p:tavLst>
                                        <p:tav tm="0">
                                          <p:val>
                                            <p:strVal val="#ppt_x"/>
                                          </p:val>
                                        </p:tav>
                                        <p:tav tm="100000">
                                          <p:val>
                                            <p:strVal val="#ppt_x"/>
                                          </p:val>
                                        </p:tav>
                                      </p:tavLst>
                                    </p:anim>
                                    <p:anim calcmode="lin" valueType="num">
                                      <p:cBhvr additive="base">
                                        <p:cTn id="26" dur="10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198"/>
                                        </p:tgtEl>
                                        <p:attrNameLst>
                                          <p:attrName>style.visibility</p:attrName>
                                        </p:attrNameLst>
                                      </p:cBhvr>
                                      <p:to>
                                        <p:strVal val="visible"/>
                                      </p:to>
                                    </p:set>
                                    <p:anim calcmode="lin" valueType="num">
                                      <p:cBhvr additive="base">
                                        <p:cTn id="41" dur="1000" fill="hold"/>
                                        <p:tgtEl>
                                          <p:spTgt spid="8198"/>
                                        </p:tgtEl>
                                        <p:attrNameLst>
                                          <p:attrName>ppt_x</p:attrName>
                                        </p:attrNameLst>
                                      </p:cBhvr>
                                      <p:tavLst>
                                        <p:tav tm="0">
                                          <p:val>
                                            <p:strVal val="#ppt_x"/>
                                          </p:val>
                                        </p:tav>
                                        <p:tav tm="100000">
                                          <p:val>
                                            <p:strVal val="#ppt_x"/>
                                          </p:val>
                                        </p:tav>
                                      </p:tavLst>
                                    </p:anim>
                                    <p:anim calcmode="lin" valueType="num">
                                      <p:cBhvr additive="base">
                                        <p:cTn id="42" dur="10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195"/>
                                        </p:tgtEl>
                                        <p:attrNameLst>
                                          <p:attrName>style.visibility</p:attrName>
                                        </p:attrNameLst>
                                      </p:cBhvr>
                                      <p:to>
                                        <p:strVal val="visible"/>
                                      </p:to>
                                    </p:set>
                                    <p:anim calcmode="lin" valueType="num">
                                      <p:cBhvr additive="base">
                                        <p:cTn id="47" dur="1000" fill="hold"/>
                                        <p:tgtEl>
                                          <p:spTgt spid="8195"/>
                                        </p:tgtEl>
                                        <p:attrNameLst>
                                          <p:attrName>ppt_x</p:attrName>
                                        </p:attrNameLst>
                                      </p:cBhvr>
                                      <p:tavLst>
                                        <p:tav tm="0">
                                          <p:val>
                                            <p:strVal val="#ppt_x"/>
                                          </p:val>
                                        </p:tav>
                                        <p:tav tm="100000">
                                          <p:val>
                                            <p:strVal val="#ppt_x"/>
                                          </p:val>
                                        </p:tav>
                                      </p:tavLst>
                                    </p:anim>
                                    <p:anim calcmode="lin" valueType="num">
                                      <p:cBhvr additive="base">
                                        <p:cTn id="48" dur="10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196"/>
                                        </p:tgtEl>
                                        <p:attrNameLst>
                                          <p:attrName>style.visibility</p:attrName>
                                        </p:attrNameLst>
                                      </p:cBhvr>
                                      <p:to>
                                        <p:strVal val="visible"/>
                                      </p:to>
                                    </p:set>
                                    <p:anim calcmode="lin" valueType="num">
                                      <p:cBhvr additive="base">
                                        <p:cTn id="53" dur="1000" fill="hold"/>
                                        <p:tgtEl>
                                          <p:spTgt spid="8196"/>
                                        </p:tgtEl>
                                        <p:attrNameLst>
                                          <p:attrName>ppt_x</p:attrName>
                                        </p:attrNameLst>
                                      </p:cBhvr>
                                      <p:tavLst>
                                        <p:tav tm="0">
                                          <p:val>
                                            <p:strVal val="#ppt_x"/>
                                          </p:val>
                                        </p:tav>
                                        <p:tav tm="100000">
                                          <p:val>
                                            <p:strVal val="#ppt_x"/>
                                          </p:val>
                                        </p:tav>
                                      </p:tavLst>
                                    </p:anim>
                                    <p:anim calcmode="lin" valueType="num">
                                      <p:cBhvr additive="base">
                                        <p:cTn id="54" dur="10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8199"/>
                                        </p:tgtEl>
                                        <p:attrNameLst>
                                          <p:attrName>style.visibility</p:attrName>
                                        </p:attrNameLst>
                                      </p:cBhvr>
                                      <p:to>
                                        <p:strVal val="visible"/>
                                      </p:to>
                                    </p:set>
                                    <p:anim calcmode="lin" valueType="num">
                                      <p:cBhvr additive="base">
                                        <p:cTn id="65" dur="1000" fill="hold"/>
                                        <p:tgtEl>
                                          <p:spTgt spid="8199"/>
                                        </p:tgtEl>
                                        <p:attrNameLst>
                                          <p:attrName>ppt_x</p:attrName>
                                        </p:attrNameLst>
                                      </p:cBhvr>
                                      <p:tavLst>
                                        <p:tav tm="0">
                                          <p:val>
                                            <p:strVal val="#ppt_x"/>
                                          </p:val>
                                        </p:tav>
                                        <p:tav tm="100000">
                                          <p:val>
                                            <p:strVal val="#ppt_x"/>
                                          </p:val>
                                        </p:tav>
                                      </p:tavLst>
                                    </p:anim>
                                    <p:anim calcmode="lin" valueType="num">
                                      <p:cBhvr additive="base">
                                        <p:cTn id="66" dur="10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عبء المرض </a:t>
            </a:r>
            <a:endParaRPr lang="ar-SA" dirty="0"/>
          </a:p>
        </p:txBody>
      </p:sp>
      <p:sp>
        <p:nvSpPr>
          <p:cNvPr id="3" name="عنصر نائب للمحتوى 2"/>
          <p:cNvSpPr>
            <a:spLocks noGrp="1"/>
          </p:cNvSpPr>
          <p:nvPr>
            <p:ph idx="1"/>
          </p:nvPr>
        </p:nvSpPr>
        <p:spPr>
          <a:xfrm>
            <a:off x="457200" y="1609416"/>
            <a:ext cx="7258072" cy="4846320"/>
          </a:xfrm>
        </p:spPr>
        <p:txBody>
          <a:bodyPr>
            <a:normAutofit/>
          </a:bodyPr>
          <a:lstStyle/>
          <a:p>
            <a:pPr algn="just"/>
            <a:r>
              <a:rPr lang="ar-SA" b="1" dirty="0" smtClean="0">
                <a:solidFill>
                  <a:schemeClr val="bg1"/>
                </a:solidFill>
              </a:rPr>
              <a:t>يعتبر سرطان الثدي الأول في قائمة سرطانات المرأة في كل المجتمعات النامية و المتقدمة .</a:t>
            </a:r>
          </a:p>
          <a:p>
            <a:pPr algn="just"/>
            <a:r>
              <a:rPr lang="ar-SA" b="1" dirty="0" smtClean="0">
                <a:solidFill>
                  <a:schemeClr val="bg1"/>
                </a:solidFill>
              </a:rPr>
              <a:t>نسبة حدوثه من كل سرطانات المرأة 16% .</a:t>
            </a:r>
          </a:p>
          <a:p>
            <a:pPr algn="just"/>
            <a:r>
              <a:rPr lang="ar-SA" b="1" dirty="0" smtClean="0">
                <a:solidFill>
                  <a:schemeClr val="bg1"/>
                </a:solidFill>
              </a:rPr>
              <a:t>و تزداد نسبة انتشاره في الدول النامية نتيجة لزيادة مأمول الحياة </a:t>
            </a:r>
            <a:r>
              <a:rPr lang="ar-SA" b="1" dirty="0" err="1" smtClean="0">
                <a:solidFill>
                  <a:schemeClr val="bg1"/>
                </a:solidFill>
              </a:rPr>
              <a:t>و</a:t>
            </a:r>
            <a:r>
              <a:rPr lang="ar-SA" b="1" dirty="0" smtClean="0">
                <a:solidFill>
                  <a:schemeClr val="bg1"/>
                </a:solidFill>
              </a:rPr>
              <a:t> التمدن </a:t>
            </a:r>
            <a:r>
              <a:rPr lang="ar-SA" b="1" dirty="0" err="1" smtClean="0">
                <a:solidFill>
                  <a:schemeClr val="bg1"/>
                </a:solidFill>
              </a:rPr>
              <a:t>و</a:t>
            </a:r>
            <a:r>
              <a:rPr lang="ar-SA" b="1" dirty="0" smtClean="0">
                <a:solidFill>
                  <a:schemeClr val="bg1"/>
                </a:solidFill>
              </a:rPr>
              <a:t> تبني نمط الحياة الغربية.</a:t>
            </a:r>
          </a:p>
          <a:p>
            <a:pPr algn="just"/>
            <a:r>
              <a:rPr lang="ar-SA" b="1" dirty="0" smtClean="0">
                <a:solidFill>
                  <a:schemeClr val="bg1"/>
                </a:solidFill>
              </a:rPr>
              <a:t>يقدر بعدد 519000 حالة وفاة في العالم سنة 2004. بسبب هذا المرض.</a:t>
            </a:r>
          </a:p>
        </p:txBody>
      </p:sp>
      <p:pic>
        <p:nvPicPr>
          <p:cNvPr id="2050" name="صورة 85"/>
          <p:cNvPicPr>
            <a:picLocks noChangeAspect="1" noChangeArrowheads="1"/>
          </p:cNvPicPr>
          <p:nvPr/>
        </p:nvPicPr>
        <p:blipFill>
          <a:blip r:embed="rId2"/>
          <a:srcRect/>
          <a:stretch>
            <a:fillRect/>
          </a:stretch>
        </p:blipFill>
        <p:spPr bwMode="auto">
          <a:xfrm>
            <a:off x="428596" y="214290"/>
            <a:ext cx="1285852" cy="1285884"/>
          </a:xfrm>
          <a:prstGeom prst="rect">
            <a:avLst/>
          </a:prstGeom>
          <a:noFill/>
          <a:ln w="9525">
            <a:noFill/>
            <a:miter lim="800000"/>
            <a:headEnd/>
            <a:tailEnd/>
          </a:ln>
          <a:scene3d>
            <a:camera prst="orthographicFront">
              <a:rot lat="0" lon="0" rev="16200000"/>
            </a:camera>
            <a:lightRig rig="threePt" dir="t"/>
          </a:scene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43174" y="1143000"/>
            <a:ext cx="1928826" cy="714364"/>
          </a:xfrm>
        </p:spPr>
        <p:txBody>
          <a:bodyPr/>
          <a:lstStyle/>
          <a:p>
            <a:pPr algn="r"/>
            <a:r>
              <a:rPr lang="ar-SA" dirty="0" smtClean="0"/>
              <a:t>إفراز دم</a:t>
            </a:r>
            <a:endParaRPr lang="ar-SA" dirty="0"/>
          </a:p>
        </p:txBody>
      </p:sp>
      <p:sp>
        <p:nvSpPr>
          <p:cNvPr id="3" name="عنصر نائب للنص 2"/>
          <p:cNvSpPr>
            <a:spLocks noGrp="1"/>
          </p:cNvSpPr>
          <p:nvPr>
            <p:ph type="body" sz="half" idx="2"/>
          </p:nvPr>
        </p:nvSpPr>
        <p:spPr>
          <a:xfrm>
            <a:off x="4357686" y="571480"/>
            <a:ext cx="4460412" cy="5429288"/>
          </a:xfrm>
        </p:spPr>
        <p:txBody>
          <a:bodyPr>
            <a:normAutofit lnSpcReduction="10000"/>
          </a:bodyPr>
          <a:lstStyle/>
          <a:p>
            <a:r>
              <a:rPr lang="ar-SA" sz="2800" dirty="0" smtClean="0">
                <a:solidFill>
                  <a:schemeClr val="bg1"/>
                </a:solidFill>
              </a:rPr>
              <a:t>   ضمور في جزء</a:t>
            </a:r>
          </a:p>
          <a:p>
            <a:r>
              <a:rPr lang="ar-SA" sz="2800" dirty="0" smtClean="0">
                <a:solidFill>
                  <a:schemeClr val="bg1"/>
                </a:solidFill>
              </a:rPr>
              <a:t> من الثدي</a:t>
            </a:r>
          </a:p>
          <a:p>
            <a:endParaRPr lang="ar-SA" sz="2800" dirty="0" smtClean="0">
              <a:solidFill>
                <a:schemeClr val="bg1"/>
              </a:solidFill>
            </a:endParaRPr>
          </a:p>
          <a:p>
            <a:endParaRPr lang="ar-SA" sz="2800" dirty="0" smtClean="0">
              <a:solidFill>
                <a:schemeClr val="bg1"/>
              </a:solidFill>
            </a:endParaRPr>
          </a:p>
          <a:p>
            <a:endParaRPr lang="ar-SA" sz="2800" dirty="0" smtClean="0">
              <a:solidFill>
                <a:schemeClr val="bg1"/>
              </a:solidFill>
            </a:endParaRPr>
          </a:p>
          <a:p>
            <a:endParaRPr lang="ar-SA" sz="2800" dirty="0" smtClean="0">
              <a:solidFill>
                <a:schemeClr val="bg1"/>
              </a:solidFill>
            </a:endParaRPr>
          </a:p>
          <a:p>
            <a:endParaRPr lang="ar-SA" sz="2800" dirty="0" smtClean="0">
              <a:solidFill>
                <a:schemeClr val="bg1"/>
              </a:solidFill>
            </a:endParaRPr>
          </a:p>
          <a:p>
            <a:endParaRPr lang="ar-SA" sz="2800" dirty="0" smtClean="0">
              <a:solidFill>
                <a:schemeClr val="bg1"/>
              </a:solidFill>
            </a:endParaRPr>
          </a:p>
          <a:p>
            <a:r>
              <a:rPr lang="ar-SA" sz="2800" dirty="0" smtClean="0">
                <a:solidFill>
                  <a:schemeClr val="bg1"/>
                </a:solidFill>
              </a:rPr>
              <a:t>تراجع في الحلمة في بداية المرض.</a:t>
            </a:r>
          </a:p>
          <a:p>
            <a:endParaRPr lang="ar-SA" sz="2800" dirty="0" smtClean="0">
              <a:solidFill>
                <a:schemeClr val="bg1"/>
              </a:solidFill>
            </a:endParaRPr>
          </a:p>
          <a:p>
            <a:endParaRPr lang="ar-SA" sz="2800" dirty="0" smtClean="0">
              <a:solidFill>
                <a:schemeClr val="bg1"/>
              </a:solidFill>
            </a:endParaRPr>
          </a:p>
          <a:p>
            <a:endParaRPr lang="ar-SA" sz="2800" dirty="0" smtClean="0">
              <a:solidFill>
                <a:schemeClr val="bg1"/>
              </a:solidFill>
            </a:endParaRPr>
          </a:p>
          <a:p>
            <a:r>
              <a:rPr lang="ar-SA" sz="2800" dirty="0" smtClean="0">
                <a:solidFill>
                  <a:schemeClr val="bg1"/>
                </a:solidFill>
              </a:rPr>
              <a:t>تراجع الحلمة (مرحلة متقدمة)</a:t>
            </a:r>
            <a:endParaRPr lang="ar-SA" sz="2800" dirty="0">
              <a:solidFill>
                <a:schemeClr val="bg1"/>
              </a:solidFill>
            </a:endParaRPr>
          </a:p>
        </p:txBody>
      </p:sp>
      <p:pic>
        <p:nvPicPr>
          <p:cNvPr id="9218" name="صورة 25" descr="http://screening.iarc.fr/breast/blooddischarge.jpg"/>
          <p:cNvPicPr>
            <a:picLocks noChangeAspect="1" noChangeArrowheads="1"/>
          </p:cNvPicPr>
          <p:nvPr/>
        </p:nvPicPr>
        <p:blipFill>
          <a:blip r:embed="rId2"/>
          <a:srcRect/>
          <a:stretch>
            <a:fillRect/>
          </a:stretch>
        </p:blipFill>
        <p:spPr bwMode="auto">
          <a:xfrm>
            <a:off x="214282" y="285728"/>
            <a:ext cx="2381250" cy="1905000"/>
          </a:xfrm>
          <a:prstGeom prst="rect">
            <a:avLst/>
          </a:prstGeom>
          <a:noFill/>
          <a:ln w="9525">
            <a:noFill/>
            <a:miter lim="800000"/>
            <a:headEnd/>
            <a:tailEnd/>
          </a:ln>
        </p:spPr>
      </p:pic>
      <p:pic>
        <p:nvPicPr>
          <p:cNvPr id="9219" name="صورة 29" descr="http://screening.iarc.fr/breast/retraction.jpg"/>
          <p:cNvPicPr>
            <a:picLocks noChangeAspect="1" noChangeArrowheads="1"/>
          </p:cNvPicPr>
          <p:nvPr/>
        </p:nvPicPr>
        <p:blipFill>
          <a:blip r:embed="rId3"/>
          <a:srcRect/>
          <a:stretch>
            <a:fillRect/>
          </a:stretch>
        </p:blipFill>
        <p:spPr bwMode="auto">
          <a:xfrm>
            <a:off x="1785918" y="2428868"/>
            <a:ext cx="2381250" cy="1905000"/>
          </a:xfrm>
          <a:prstGeom prst="rect">
            <a:avLst/>
          </a:prstGeom>
          <a:noFill/>
          <a:ln w="9525">
            <a:noFill/>
            <a:miter lim="800000"/>
            <a:headEnd/>
            <a:tailEnd/>
          </a:ln>
        </p:spPr>
      </p:pic>
      <p:pic>
        <p:nvPicPr>
          <p:cNvPr id="9220" name="صورة 30" descr="http://screening.iarc.fr/breast/retraction2.jpg"/>
          <p:cNvPicPr>
            <a:picLocks noChangeAspect="1" noChangeArrowheads="1"/>
          </p:cNvPicPr>
          <p:nvPr/>
        </p:nvPicPr>
        <p:blipFill>
          <a:blip r:embed="rId4"/>
          <a:srcRect/>
          <a:stretch>
            <a:fillRect/>
          </a:stretch>
        </p:blipFill>
        <p:spPr bwMode="auto">
          <a:xfrm>
            <a:off x="1500166" y="4643446"/>
            <a:ext cx="2381250" cy="1905000"/>
          </a:xfrm>
          <a:prstGeom prst="rect">
            <a:avLst/>
          </a:prstGeom>
          <a:noFill/>
          <a:ln w="9525">
            <a:noFill/>
            <a:miter lim="800000"/>
            <a:headEnd/>
            <a:tailEnd/>
          </a:ln>
        </p:spPr>
      </p:pic>
      <p:pic>
        <p:nvPicPr>
          <p:cNvPr id="9221" name="صورة 32" descr="http://screening.iarc.fr/breast/dimpling2.jpg"/>
          <p:cNvPicPr>
            <a:picLocks noChangeAspect="1" noChangeArrowheads="1"/>
          </p:cNvPicPr>
          <p:nvPr/>
        </p:nvPicPr>
        <p:blipFill>
          <a:blip r:embed="rId5"/>
          <a:srcRect/>
          <a:stretch>
            <a:fillRect/>
          </a:stretch>
        </p:blipFill>
        <p:spPr bwMode="auto">
          <a:xfrm>
            <a:off x="4786314" y="1214422"/>
            <a:ext cx="238125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 calcmode="lin" valueType="num">
                                      <p:cBhvr additive="base">
                                        <p:cTn id="17" dur="1000" fill="hold"/>
                                        <p:tgtEl>
                                          <p:spTgt spid="9221"/>
                                        </p:tgtEl>
                                        <p:attrNameLst>
                                          <p:attrName>ppt_x</p:attrName>
                                        </p:attrNameLst>
                                      </p:cBhvr>
                                      <p:tavLst>
                                        <p:tav tm="0">
                                          <p:val>
                                            <p:strVal val="#ppt_x"/>
                                          </p:val>
                                        </p:tav>
                                        <p:tav tm="100000">
                                          <p:val>
                                            <p:strVal val="#ppt_x"/>
                                          </p:val>
                                        </p:tav>
                                      </p:tavLst>
                                    </p:anim>
                                    <p:anim calcmode="lin" valueType="num">
                                      <p:cBhvr additive="base">
                                        <p:cTn id="18" dur="10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1000" fill="hold"/>
                                        <p:tgtEl>
                                          <p:spTgt spid="2"/>
                                        </p:tgtEl>
                                        <p:attrNameLst>
                                          <p:attrName>ppt_x</p:attrName>
                                        </p:attrNameLst>
                                      </p:cBhvr>
                                      <p:tavLst>
                                        <p:tav tm="0">
                                          <p:val>
                                            <p:strVal val="#ppt_x"/>
                                          </p:val>
                                        </p:tav>
                                        <p:tav tm="100000">
                                          <p:val>
                                            <p:strVal val="#ppt_x"/>
                                          </p:val>
                                        </p:tav>
                                      </p:tavLst>
                                    </p:anim>
                                    <p:anim calcmode="lin" valueType="num">
                                      <p:cBhvr additive="base">
                                        <p:cTn id="24"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218"/>
                                        </p:tgtEl>
                                        <p:attrNameLst>
                                          <p:attrName>style.visibility</p:attrName>
                                        </p:attrNameLst>
                                      </p:cBhvr>
                                      <p:to>
                                        <p:strVal val="visible"/>
                                      </p:to>
                                    </p:set>
                                    <p:anim calcmode="lin" valueType="num">
                                      <p:cBhvr additive="base">
                                        <p:cTn id="29" dur="1000" fill="hold"/>
                                        <p:tgtEl>
                                          <p:spTgt spid="9218"/>
                                        </p:tgtEl>
                                        <p:attrNameLst>
                                          <p:attrName>ppt_x</p:attrName>
                                        </p:attrNameLst>
                                      </p:cBhvr>
                                      <p:tavLst>
                                        <p:tav tm="0">
                                          <p:val>
                                            <p:strVal val="#ppt_x"/>
                                          </p:val>
                                        </p:tav>
                                        <p:tav tm="100000">
                                          <p:val>
                                            <p:strVal val="#ppt_x"/>
                                          </p:val>
                                        </p:tav>
                                      </p:tavLst>
                                    </p:anim>
                                    <p:anim calcmode="lin" valueType="num">
                                      <p:cBhvr additive="base">
                                        <p:cTn id="30" dur="10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219"/>
                                        </p:tgtEl>
                                        <p:attrNameLst>
                                          <p:attrName>style.visibility</p:attrName>
                                        </p:attrNameLst>
                                      </p:cBhvr>
                                      <p:to>
                                        <p:strVal val="visible"/>
                                      </p:to>
                                    </p:set>
                                    <p:anim calcmode="lin" valueType="num">
                                      <p:cBhvr additive="base">
                                        <p:cTn id="41" dur="1000" fill="hold"/>
                                        <p:tgtEl>
                                          <p:spTgt spid="9219"/>
                                        </p:tgtEl>
                                        <p:attrNameLst>
                                          <p:attrName>ppt_x</p:attrName>
                                        </p:attrNameLst>
                                      </p:cBhvr>
                                      <p:tavLst>
                                        <p:tav tm="0">
                                          <p:val>
                                            <p:strVal val="#ppt_x"/>
                                          </p:val>
                                        </p:tav>
                                        <p:tav tm="100000">
                                          <p:val>
                                            <p:strVal val="#ppt_x"/>
                                          </p:val>
                                        </p:tav>
                                      </p:tavLst>
                                    </p:anim>
                                    <p:anim calcmode="lin" valueType="num">
                                      <p:cBhvr additive="base">
                                        <p:cTn id="42" dur="10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220"/>
                                        </p:tgtEl>
                                        <p:attrNameLst>
                                          <p:attrName>style.visibility</p:attrName>
                                        </p:attrNameLst>
                                      </p:cBhvr>
                                      <p:to>
                                        <p:strVal val="visible"/>
                                      </p:to>
                                    </p:set>
                                    <p:anim calcmode="lin" valueType="num">
                                      <p:cBhvr additive="base">
                                        <p:cTn id="53" dur="1000" fill="hold"/>
                                        <p:tgtEl>
                                          <p:spTgt spid="9220"/>
                                        </p:tgtEl>
                                        <p:attrNameLst>
                                          <p:attrName>ppt_x</p:attrName>
                                        </p:attrNameLst>
                                      </p:cBhvr>
                                      <p:tavLst>
                                        <p:tav tm="0">
                                          <p:val>
                                            <p:strVal val="#ppt_x"/>
                                          </p:val>
                                        </p:tav>
                                        <p:tav tm="100000">
                                          <p:val>
                                            <p:strVal val="#ppt_x"/>
                                          </p:val>
                                        </p:tav>
                                      </p:tavLst>
                                    </p:anim>
                                    <p:anim calcmode="lin" valueType="num">
                                      <p:cBhvr additive="base">
                                        <p:cTn id="54" dur="1000" fill="hold"/>
                                        <p:tgtEl>
                                          <p:spTgt spid="92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89098" y="1571612"/>
            <a:ext cx="3429000" cy="2357454"/>
          </a:xfrm>
        </p:spPr>
        <p:txBody>
          <a:bodyPr/>
          <a:lstStyle/>
          <a:p>
            <a:pPr algn="r"/>
            <a:r>
              <a:rPr lang="ar-SA" dirty="0" smtClean="0"/>
              <a:t>أتمنى لكم العافية</a:t>
            </a:r>
            <a:br>
              <a:rPr lang="ar-SA" dirty="0" smtClean="0"/>
            </a:br>
            <a:r>
              <a:rPr lang="ar-SA" dirty="0" smtClean="0"/>
              <a:t/>
            </a:r>
            <a:br>
              <a:rPr lang="ar-SA" dirty="0" smtClean="0"/>
            </a:br>
            <a:r>
              <a:rPr lang="ar-SA" dirty="0" smtClean="0"/>
              <a:t>  و السلام عليكم   </a:t>
            </a:r>
            <a:endParaRPr lang="ar-SA" dirty="0"/>
          </a:p>
        </p:txBody>
      </p:sp>
      <p:sp>
        <p:nvSpPr>
          <p:cNvPr id="3" name="عنصر نائب للنص 2"/>
          <p:cNvSpPr>
            <a:spLocks noGrp="1"/>
          </p:cNvSpPr>
          <p:nvPr>
            <p:ph type="body" sz="half" idx="2"/>
          </p:nvPr>
        </p:nvSpPr>
        <p:spPr>
          <a:xfrm>
            <a:off x="3357554" y="4500570"/>
            <a:ext cx="5460544" cy="1785950"/>
          </a:xfrm>
        </p:spPr>
        <p:txBody>
          <a:bodyPr>
            <a:normAutofit fontScale="92500" lnSpcReduction="20000"/>
          </a:bodyPr>
          <a:lstStyle/>
          <a:p>
            <a:endParaRPr lang="ar-SA" sz="3600" dirty="0" smtClean="0">
              <a:solidFill>
                <a:schemeClr val="bg1"/>
              </a:solidFill>
            </a:endParaRPr>
          </a:p>
          <a:p>
            <a:endParaRPr lang="ar-SA" sz="3600" dirty="0" smtClean="0">
              <a:solidFill>
                <a:schemeClr val="bg1"/>
              </a:solidFill>
            </a:endParaRPr>
          </a:p>
          <a:p>
            <a:endParaRPr lang="ar-SA" sz="3600" dirty="0" smtClean="0">
              <a:solidFill>
                <a:schemeClr val="bg1"/>
              </a:solidFill>
            </a:endParaRPr>
          </a:p>
          <a:p>
            <a:r>
              <a:rPr lang="ar-SA" sz="3600" dirty="0" smtClean="0">
                <a:solidFill>
                  <a:schemeClr val="bg1"/>
                </a:solidFill>
              </a:rPr>
              <a:t>د/ خيرية سالم الساعدي</a:t>
            </a:r>
            <a:endParaRPr lang="ar-SA" sz="3600" dirty="0">
              <a:solidFill>
                <a:schemeClr val="bg1"/>
              </a:solidFill>
            </a:endParaRPr>
          </a:p>
        </p:txBody>
      </p:sp>
      <p:sp>
        <p:nvSpPr>
          <p:cNvPr id="5" name="AutoShape 9" descr="صورة1"/>
          <p:cNvSpPr>
            <a:spLocks noChangeArrowheads="1"/>
          </p:cNvSpPr>
          <p:nvPr/>
        </p:nvSpPr>
        <p:spPr bwMode="auto">
          <a:xfrm>
            <a:off x="0" y="428604"/>
            <a:ext cx="6443663" cy="5589587"/>
          </a:xfrm>
          <a:prstGeom prst="irregularSeal2">
            <a:avLst/>
          </a:prstGeom>
          <a:blipFill dpi="0" rotWithShape="1">
            <a:blip r:embed="rId2"/>
            <a:srcRect/>
            <a:stretch>
              <a:fillRect/>
            </a:stretch>
          </a:blipFill>
          <a:ln w="38100" cmpd="dbl">
            <a:solidFill>
              <a:srgbClr val="CCECFF"/>
            </a:solidFill>
            <a:miter lim="800000"/>
            <a:headEnd/>
            <a:tailEnd/>
          </a:ln>
          <a:effectLst/>
        </p:spPr>
        <p:txBody>
          <a:bodyPr wrap="none" anchor="ctr"/>
          <a:lstStyle/>
          <a:p>
            <a:endParaRPr lang="ar-SA"/>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عبء المرض</a:t>
            </a:r>
            <a:endParaRPr lang="ar-SA" sz="3200" dirty="0"/>
          </a:p>
        </p:txBody>
      </p:sp>
      <p:sp>
        <p:nvSpPr>
          <p:cNvPr id="3" name="عنصر نائب للمحتوى 2"/>
          <p:cNvSpPr>
            <a:spLocks noGrp="1"/>
          </p:cNvSpPr>
          <p:nvPr>
            <p:ph idx="1"/>
          </p:nvPr>
        </p:nvSpPr>
        <p:spPr/>
        <p:txBody>
          <a:bodyPr/>
          <a:lstStyle/>
          <a:p>
            <a:endParaRPr lang="ar-SA" dirty="0" smtClean="0"/>
          </a:p>
          <a:p>
            <a:pPr algn="just"/>
            <a:r>
              <a:rPr lang="ar-SA" b="1" dirty="0" smtClean="0">
                <a:solidFill>
                  <a:schemeClr val="bg1"/>
                </a:solidFill>
              </a:rPr>
              <a:t>نسبة الشفاء تختلف من دولة إلى أخرى حسب مستوى الدخل </a:t>
            </a:r>
            <a:r>
              <a:rPr lang="ar-SA" b="1" dirty="0" err="1" smtClean="0">
                <a:solidFill>
                  <a:schemeClr val="bg1"/>
                </a:solidFill>
              </a:rPr>
              <a:t>و</a:t>
            </a:r>
            <a:r>
              <a:rPr lang="ar-SA" b="1" dirty="0" smtClean="0">
                <a:solidFill>
                  <a:schemeClr val="bg1"/>
                </a:solidFill>
              </a:rPr>
              <a:t> التشخيص المبكر من 80 % في أمريكا </a:t>
            </a:r>
            <a:r>
              <a:rPr lang="ar-SA" b="1" dirty="0" err="1" smtClean="0">
                <a:solidFill>
                  <a:schemeClr val="bg1"/>
                </a:solidFill>
              </a:rPr>
              <a:t>و</a:t>
            </a:r>
            <a:r>
              <a:rPr lang="ar-SA" b="1" dirty="0" smtClean="0">
                <a:solidFill>
                  <a:schemeClr val="bg1"/>
                </a:solidFill>
              </a:rPr>
              <a:t> السويد </a:t>
            </a:r>
            <a:r>
              <a:rPr lang="ar-SA" b="1" dirty="0" err="1" smtClean="0">
                <a:solidFill>
                  <a:schemeClr val="bg1"/>
                </a:solidFill>
              </a:rPr>
              <a:t>و</a:t>
            </a:r>
            <a:r>
              <a:rPr lang="ar-SA" b="1" dirty="0" smtClean="0">
                <a:solidFill>
                  <a:schemeClr val="bg1"/>
                </a:solidFill>
              </a:rPr>
              <a:t> اليابان إلى 60% في الدول ذوي الدخل المتوسط </a:t>
            </a:r>
            <a:r>
              <a:rPr lang="ar-SA" b="1" dirty="0" err="1" smtClean="0">
                <a:solidFill>
                  <a:schemeClr val="bg1"/>
                </a:solidFill>
              </a:rPr>
              <a:t>و</a:t>
            </a:r>
            <a:r>
              <a:rPr lang="ar-SA" b="1" dirty="0" smtClean="0">
                <a:solidFill>
                  <a:schemeClr val="bg1"/>
                </a:solidFill>
              </a:rPr>
              <a:t> تحت 40% لدى الدول منخفضة الدخل.  </a:t>
            </a:r>
          </a:p>
          <a:p>
            <a:pPr algn="just">
              <a:buNone/>
            </a:pPr>
            <a:endParaRPr lang="ar-SA" b="1" dirty="0" smtClean="0">
              <a:solidFill>
                <a:schemeClr val="bg1"/>
              </a:solidFill>
            </a:endParaRPr>
          </a:p>
          <a:p>
            <a:pPr algn="just"/>
            <a:r>
              <a:rPr lang="ar-SA" b="1" dirty="0" smtClean="0">
                <a:solidFill>
                  <a:schemeClr val="bg1"/>
                </a:solidFill>
              </a:rPr>
              <a:t>بالوقاية نستطيع التقليل من نسبة المرض، </a:t>
            </a:r>
            <a:r>
              <a:rPr lang="ar-SA" b="1" dirty="0" err="1" smtClean="0">
                <a:solidFill>
                  <a:schemeClr val="bg1"/>
                </a:solidFill>
              </a:rPr>
              <a:t>و</a:t>
            </a:r>
            <a:r>
              <a:rPr lang="ar-SA" b="1" dirty="0" smtClean="0">
                <a:solidFill>
                  <a:schemeClr val="bg1"/>
                </a:solidFill>
              </a:rPr>
              <a:t> لكن ليس بعد وصوله المراحل المتقدمة.</a:t>
            </a:r>
          </a:p>
          <a:p>
            <a:endParaRPr lang="ar-SA" dirty="0"/>
          </a:p>
        </p:txBody>
      </p:sp>
      <p:pic>
        <p:nvPicPr>
          <p:cNvPr id="3074" name="صورة 83"/>
          <p:cNvPicPr>
            <a:picLocks noChangeAspect="1" noChangeArrowheads="1"/>
          </p:cNvPicPr>
          <p:nvPr/>
        </p:nvPicPr>
        <p:blipFill>
          <a:blip r:embed="rId2"/>
          <a:srcRect/>
          <a:stretch>
            <a:fillRect/>
          </a:stretch>
        </p:blipFill>
        <p:spPr bwMode="auto">
          <a:xfrm>
            <a:off x="0" y="428604"/>
            <a:ext cx="1514475" cy="1228725"/>
          </a:xfrm>
          <a:prstGeom prst="rect">
            <a:avLst/>
          </a:prstGeom>
          <a:noFill/>
          <a:ln w="9525">
            <a:noFill/>
            <a:miter lim="800000"/>
            <a:headEnd/>
            <a:tailEnd/>
          </a:ln>
          <a:scene3d>
            <a:camera prst="orthographicFront">
              <a:rot lat="0" lon="0" rev="16200000"/>
            </a:camera>
            <a:lightRig rig="threePt" dir="t"/>
          </a:scene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عبء المرض</a:t>
            </a:r>
            <a:endParaRPr lang="ar-SA" dirty="0"/>
          </a:p>
        </p:txBody>
      </p:sp>
      <p:sp>
        <p:nvSpPr>
          <p:cNvPr id="3" name="عنصر نائب للمحتوى 2"/>
          <p:cNvSpPr>
            <a:spLocks noGrp="1"/>
          </p:cNvSpPr>
          <p:nvPr>
            <p:ph idx="1"/>
          </p:nvPr>
        </p:nvSpPr>
        <p:spPr>
          <a:xfrm>
            <a:off x="457200" y="1928802"/>
            <a:ext cx="7239000" cy="4526934"/>
          </a:xfrm>
        </p:spPr>
        <p:txBody>
          <a:bodyPr/>
          <a:lstStyle/>
          <a:p>
            <a:pPr algn="just"/>
            <a:r>
              <a:rPr lang="ar-SA" sz="2800" b="1" dirty="0" smtClean="0">
                <a:solidFill>
                  <a:schemeClr val="bg1"/>
                </a:solidFill>
              </a:rPr>
              <a:t>90% من الأورام التي تصيب الثدي هي أورام حميدة إلا أن 15% من أورام الثدي هي أورام خبيثة 'سرطان'. وفي أمريكا هناك حوالي 180000حالة جديدة لسرطان الثدي، وأكثر من(40000)حالة وفاة بسبب هذا السرطان سنويًا. وتشير الإحصاءات الأمريكية إلى أن واحدة من كل ثماني أو عشر نساء تصاب بسرطان الثدي.</a:t>
            </a:r>
            <a:endParaRPr lang="ar-SA" sz="2800" dirty="0" smtClean="0">
              <a:solidFill>
                <a:schemeClr val="bg1"/>
              </a:solidFill>
            </a:endParaRPr>
          </a:p>
          <a:p>
            <a:pPr>
              <a:buNone/>
            </a:pPr>
            <a:endParaRPr lang="ar-SA" dirty="0"/>
          </a:p>
        </p:txBody>
      </p:sp>
      <p:pic>
        <p:nvPicPr>
          <p:cNvPr id="1026" name="صورة 75"/>
          <p:cNvPicPr>
            <a:picLocks noChangeAspect="1" noChangeArrowheads="1"/>
          </p:cNvPicPr>
          <p:nvPr/>
        </p:nvPicPr>
        <p:blipFill>
          <a:blip r:embed="rId2"/>
          <a:srcRect/>
          <a:stretch>
            <a:fillRect/>
          </a:stretch>
        </p:blipFill>
        <p:spPr bwMode="auto">
          <a:xfrm>
            <a:off x="428596" y="571480"/>
            <a:ext cx="1214446" cy="1228725"/>
          </a:xfrm>
          <a:prstGeom prst="rect">
            <a:avLst/>
          </a:prstGeom>
          <a:noFill/>
          <a:ln w="9525">
            <a:noFill/>
            <a:miter lim="800000"/>
            <a:headEnd/>
            <a:tailEnd/>
          </a:ln>
          <a:scene3d>
            <a:camera prst="orthographicFront">
              <a:rot lat="0" lon="0" rev="16200000"/>
            </a:camera>
            <a:lightRig rig="threePt" dir="t"/>
          </a:scene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dirty="0" smtClean="0"/>
              <a:t>عوامل الخطر</a:t>
            </a:r>
            <a:endParaRPr lang="ar-SA" sz="3200" dirty="0"/>
          </a:p>
        </p:txBody>
      </p:sp>
      <p:sp>
        <p:nvSpPr>
          <p:cNvPr id="3" name="عنصر نائب للمحتوى 2"/>
          <p:cNvSpPr>
            <a:spLocks noGrp="1"/>
          </p:cNvSpPr>
          <p:nvPr>
            <p:ph idx="1"/>
          </p:nvPr>
        </p:nvSpPr>
        <p:spPr/>
        <p:txBody>
          <a:bodyPr/>
          <a:lstStyle/>
          <a:p>
            <a:pPr algn="just"/>
            <a:r>
              <a:rPr lang="ar-SA" b="1" dirty="0" smtClean="0">
                <a:solidFill>
                  <a:schemeClr val="bg1"/>
                </a:solidFill>
              </a:rPr>
              <a:t>عوامل إنجابية:</a:t>
            </a:r>
          </a:p>
          <a:p>
            <a:pPr algn="just"/>
            <a:r>
              <a:rPr lang="ar-SA" b="1" dirty="0" smtClean="0">
                <a:solidFill>
                  <a:schemeClr val="bg1"/>
                </a:solidFill>
              </a:rPr>
              <a:t>التعرض لهرمون الاستروجين الذاتي لمدة طويلة:- (الدورة الشهرية المبكرة ، </a:t>
            </a:r>
            <a:r>
              <a:rPr lang="ar-SA" b="1" dirty="0" err="1" smtClean="0">
                <a:solidFill>
                  <a:schemeClr val="bg1"/>
                </a:solidFill>
              </a:rPr>
              <a:t>و</a:t>
            </a:r>
            <a:r>
              <a:rPr lang="ar-SA" b="1" dirty="0" smtClean="0">
                <a:solidFill>
                  <a:schemeClr val="bg1"/>
                </a:solidFill>
              </a:rPr>
              <a:t> تأخر سن اليأس، </a:t>
            </a:r>
            <a:r>
              <a:rPr lang="ar-SA" b="1" dirty="0" err="1" smtClean="0">
                <a:solidFill>
                  <a:schemeClr val="bg1"/>
                </a:solidFill>
              </a:rPr>
              <a:t>و</a:t>
            </a:r>
            <a:r>
              <a:rPr lang="ar-SA" b="1" dirty="0" smtClean="0">
                <a:solidFill>
                  <a:schemeClr val="bg1"/>
                </a:solidFill>
              </a:rPr>
              <a:t> حدوث الحمل الأول في سن متأخرة) قلة الإرضاع من الثدي، انخفاض معدل الولادات. </a:t>
            </a:r>
          </a:p>
          <a:p>
            <a:pPr algn="just"/>
            <a:r>
              <a:rPr lang="ar-SA" b="1" dirty="0" smtClean="0">
                <a:solidFill>
                  <a:schemeClr val="bg1"/>
                </a:solidFill>
              </a:rPr>
              <a:t>التعرض لهرمون الاستروجين الخارجي:-</a:t>
            </a:r>
          </a:p>
          <a:p>
            <a:pPr algn="just"/>
            <a:r>
              <a:rPr lang="ar-SA" b="1" dirty="0" smtClean="0">
                <a:solidFill>
                  <a:schemeClr val="bg1"/>
                </a:solidFill>
              </a:rPr>
              <a:t>منها أقراص منع الحمل ، استعمال الهرمون البديل في سن اليأس.</a:t>
            </a:r>
          </a:p>
          <a:p>
            <a:pPr algn="just"/>
            <a:r>
              <a:rPr lang="ar-SA" b="1" dirty="0" smtClean="0">
                <a:solidFill>
                  <a:schemeClr val="bg1"/>
                </a:solidFill>
              </a:rPr>
              <a:t> شرب الكحول ، الوزن الزائد، </a:t>
            </a:r>
            <a:r>
              <a:rPr lang="ar-SA" b="1" dirty="0" err="1" smtClean="0">
                <a:solidFill>
                  <a:schemeClr val="bg1"/>
                </a:solidFill>
              </a:rPr>
              <a:t>و</a:t>
            </a:r>
            <a:r>
              <a:rPr lang="ar-SA" b="1" dirty="0" smtClean="0">
                <a:solidFill>
                  <a:schemeClr val="bg1"/>
                </a:solidFill>
              </a:rPr>
              <a:t> قلة الحركة، الابتعاد عن أكل الألياف. </a:t>
            </a:r>
            <a:endParaRPr lang="ar-SA"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sz="3200" b="1" dirty="0" smtClean="0">
                <a:solidFill>
                  <a:schemeClr val="bg1"/>
                </a:solidFill>
              </a:rPr>
              <a:t>سبب المرض:</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r>
              <a:rPr lang="ar-SA" sz="3200" b="1" dirty="0" smtClean="0">
                <a:solidFill>
                  <a:schemeClr val="bg1"/>
                </a:solidFill>
              </a:rPr>
              <a:t>سبب هذا السرطان غير معروف، ولكن هناك عوامل منها:</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r>
              <a:rPr lang="ar-SA" sz="3200" b="1" dirty="0" smtClean="0">
                <a:solidFill>
                  <a:schemeClr val="bg1"/>
                </a:solidFill>
              </a:rPr>
              <a:t>ـ الوراثة, الفيروس, نوعية الأكل , الإشعاع, الأدوية, الهرمونات.</a:t>
            </a:r>
            <a:endParaRPr lang="ar-SA"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7239000" cy="5598504"/>
          </a:xfrm>
        </p:spPr>
        <p:txBody>
          <a:bodyPr>
            <a:normAutofit lnSpcReduction="10000"/>
          </a:bodyPr>
          <a:lstStyle/>
          <a:p>
            <a:r>
              <a:rPr lang="ar-SA" sz="2800" b="1" dirty="0" smtClean="0">
                <a:solidFill>
                  <a:schemeClr val="bg1"/>
                </a:solidFill>
              </a:rPr>
              <a:t>وتوجد كذلك عوامل تزيد من إمكانية ظهور الإصابة بهذا السرطان منها:</a:t>
            </a:r>
            <a:br>
              <a:rPr lang="ar-SA" sz="2800" b="1" dirty="0" smtClean="0">
                <a:solidFill>
                  <a:schemeClr val="bg1"/>
                </a:solidFill>
              </a:rPr>
            </a:b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ـ التقدم في العمر.  ـ الحمل بعد سن الثلاثين.</a:t>
            </a:r>
            <a:br>
              <a:rPr lang="ar-SA" sz="2800" b="1" dirty="0" smtClean="0">
                <a:solidFill>
                  <a:schemeClr val="bg1"/>
                </a:solidFill>
              </a:rPr>
            </a:b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ـ ابتداء الدورة الشهرية قبل سن الثانية عشرة.</a:t>
            </a:r>
            <a:br>
              <a:rPr lang="ar-SA" sz="2800" b="1" dirty="0" smtClean="0">
                <a:solidFill>
                  <a:schemeClr val="bg1"/>
                </a:solidFill>
              </a:rPr>
            </a:b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ـ استمرار الدورة الشهرية لما بعد سن الخمسين.</a:t>
            </a:r>
            <a:br>
              <a:rPr lang="ar-SA" sz="2800" b="1" dirty="0" smtClean="0">
                <a:solidFill>
                  <a:schemeClr val="bg1"/>
                </a:solidFill>
              </a:rPr>
            </a:b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ـ السمنة. ـ حدوث سرطان الثدي عند الأقارب.</a:t>
            </a:r>
            <a:endParaRPr lang="ar-SA"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sz="3200" b="1" dirty="0" smtClean="0">
                <a:solidFill>
                  <a:schemeClr val="bg1"/>
                </a:solidFill>
              </a:rPr>
              <a:t>وقد تبين وجود علاقة بين سرطان الثدي وسرطانات أخرى عند المرأة مثل سرطان المبيضين، والحقيقة أن 75% من الإصابات بهذا المرض لا يمكن ربط ظهورها بأي من العوامل المذكورة أعلاه.</a:t>
            </a:r>
            <a:endParaRPr lang="ar-SA"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1173</TotalTime>
  <Words>904</Words>
  <PresentationFormat>عرض على الشاشة (3:4)‏</PresentationFormat>
  <Paragraphs>114</Paragraphs>
  <Slides>31</Slides>
  <Notes>1</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وافر</vt:lpstr>
      <vt:lpstr>سرطان الثدي</vt:lpstr>
      <vt:lpstr>مقدمة</vt:lpstr>
      <vt:lpstr>عبء المرض </vt:lpstr>
      <vt:lpstr>عبء المرض</vt:lpstr>
      <vt:lpstr>عبء المرض</vt:lpstr>
      <vt:lpstr>عوامل الخطر</vt:lpstr>
      <vt:lpstr>الشريحة 7</vt:lpstr>
      <vt:lpstr>الشريحة 8</vt:lpstr>
      <vt:lpstr>الشريحة 9</vt:lpstr>
      <vt:lpstr>ما هي علامات وأعراض سرطان الثدي:</vt:lpstr>
      <vt:lpstr>الشريحة 11</vt:lpstr>
      <vt:lpstr>الشريحة 12</vt:lpstr>
      <vt:lpstr>الشريحة 13</vt:lpstr>
      <vt:lpstr>النصائح</vt:lpstr>
      <vt:lpstr>فحص الثدي</vt:lpstr>
      <vt:lpstr>الشريحة 16</vt:lpstr>
      <vt:lpstr>الشريحة 17</vt:lpstr>
      <vt:lpstr>الشريحة 18</vt:lpstr>
      <vt:lpstr>حركة اليد </vt:lpstr>
      <vt:lpstr>الفحص الذاتي للثدي:</vt:lpstr>
      <vt:lpstr>الفحص الذاتي للثدي:</vt:lpstr>
      <vt:lpstr>الشريحة 22</vt:lpstr>
      <vt:lpstr>الفحص الذاتي للثدي: خلال الاستلقاء</vt:lpstr>
      <vt:lpstr>اتجاه الفحص ألمثلثي</vt:lpstr>
      <vt:lpstr>كذلك يجب فحص الإبط لتحري أي تضخم في الغدد اللمفاوية</vt:lpstr>
      <vt:lpstr>ثم افحصي الثدي الأيسر بوضع وسادة أو منشفة تحت كتفك الأيسر ويدك اليسرى خلف رأسك ، واستعملي يدك اليمنى في فحص ثديك الأيسر بنفس التي فحصت بها ثديك الأيمن باستعمال يدك اليسرى .</vt:lpstr>
      <vt:lpstr>قومي بالضغط على الحلمتين بلطف بين أصبعي السبابة والإبهام ولاحظي خروج أي إفراز مائي أو دموي . وفي حالة حصول هذا أخبري طبيبك فورا بذلك. </vt:lpstr>
      <vt:lpstr>وجود إفراز ليس بالضرورة وجود سرطان </vt:lpstr>
      <vt:lpstr>بعض المشاكل</vt:lpstr>
      <vt:lpstr>إفراز دم</vt:lpstr>
      <vt:lpstr>أتمنى لكم العافية    و السلام عليكم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سرطان الثدي</dc:title>
  <cp:lastModifiedBy>medhat-16-6-2009a</cp:lastModifiedBy>
  <cp:revision>108</cp:revision>
  <dcterms:modified xsi:type="dcterms:W3CDTF">2010-04-08T03:59:15Z</dcterms:modified>
</cp:coreProperties>
</file>