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81" r:id="rId3"/>
    <p:sldId id="260" r:id="rId4"/>
    <p:sldId id="261" r:id="rId5"/>
    <p:sldId id="269" r:id="rId6"/>
    <p:sldId id="268" r:id="rId7"/>
    <p:sldId id="263" r:id="rId8"/>
    <p:sldId id="280" r:id="rId9"/>
    <p:sldId id="267" r:id="rId10"/>
    <p:sldId id="274" r:id="rId11"/>
    <p:sldId id="275" r:id="rId12"/>
    <p:sldId id="277" r:id="rId13"/>
    <p:sldId id="273" r:id="rId14"/>
    <p:sldId id="279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0681" autoAdjust="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E68C319-D3CE-4FB1-9474-4584DDDDE86E}" type="datetimeFigureOut">
              <a:rPr lang="ar-SA" smtClean="0"/>
              <a:pPr/>
              <a:t>27/05/1436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93A4ADC-EE7E-4E81-8FCE-C91E8F23E7E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8C319-D3CE-4FB1-9474-4584DDDDE86E}" type="datetimeFigureOut">
              <a:rPr lang="ar-SA" smtClean="0"/>
              <a:pPr/>
              <a:t>27/05/1436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4ADC-EE7E-4E81-8FCE-C91E8F23E7E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8C319-D3CE-4FB1-9474-4584DDDDE86E}" type="datetimeFigureOut">
              <a:rPr lang="ar-SA" smtClean="0"/>
              <a:pPr/>
              <a:t>27/05/1436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4ADC-EE7E-4E81-8FCE-C91E8F23E7E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E68C319-D3CE-4FB1-9474-4584DDDDE86E}" type="datetimeFigureOut">
              <a:rPr lang="ar-SA" smtClean="0"/>
              <a:pPr/>
              <a:t>27/05/1436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4ADC-EE7E-4E81-8FCE-C91E8F23E7E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E68C319-D3CE-4FB1-9474-4584DDDDE86E}" type="datetimeFigureOut">
              <a:rPr lang="ar-SA" smtClean="0"/>
              <a:pPr/>
              <a:t>27/05/1436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93A4ADC-EE7E-4E81-8FCE-C91E8F23E7E5}" type="slidenum">
              <a:rPr lang="ar-SA" smtClean="0"/>
              <a:pPr/>
              <a:t>‹#›</a:t>
            </a:fld>
            <a:endParaRPr lang="ar-SA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68C319-D3CE-4FB1-9474-4584DDDDE86E}" type="datetimeFigureOut">
              <a:rPr lang="ar-SA" smtClean="0"/>
              <a:pPr/>
              <a:t>27/05/1436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93A4ADC-EE7E-4E81-8FCE-C91E8F23E7E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E68C319-D3CE-4FB1-9474-4584DDDDE86E}" type="datetimeFigureOut">
              <a:rPr lang="ar-SA" smtClean="0"/>
              <a:pPr/>
              <a:t>27/05/1436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93A4ADC-EE7E-4E81-8FCE-C91E8F23E7E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8C319-D3CE-4FB1-9474-4584DDDDE86E}" type="datetimeFigureOut">
              <a:rPr lang="ar-SA" smtClean="0"/>
              <a:pPr/>
              <a:t>27/05/1436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4ADC-EE7E-4E81-8FCE-C91E8F23E7E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68C319-D3CE-4FB1-9474-4584DDDDE86E}" type="datetimeFigureOut">
              <a:rPr lang="ar-SA" smtClean="0"/>
              <a:pPr/>
              <a:t>27/05/1436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93A4ADC-EE7E-4E81-8FCE-C91E8F23E7E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E68C319-D3CE-4FB1-9474-4584DDDDE86E}" type="datetimeFigureOut">
              <a:rPr lang="ar-SA" smtClean="0"/>
              <a:pPr/>
              <a:t>27/05/1436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93A4ADC-EE7E-4E81-8FCE-C91E8F23E7E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E68C319-D3CE-4FB1-9474-4584DDDDE86E}" type="datetimeFigureOut">
              <a:rPr lang="ar-SA" smtClean="0"/>
              <a:pPr/>
              <a:t>27/05/1436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93A4ADC-EE7E-4E81-8FCE-C91E8F23E7E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E68C319-D3CE-4FB1-9474-4584DDDDE86E}" type="datetimeFigureOut">
              <a:rPr lang="ar-SA" smtClean="0"/>
              <a:pPr/>
              <a:t>27/05/1436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93A4ADC-EE7E-4E81-8FCE-C91E8F23E7E5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LY" b="1" dirty="0" smtClean="0"/>
              <a:t>الولادة الطارئة خارج المرافق الصحية</a:t>
            </a:r>
            <a:endParaRPr lang="ar-SA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ar-LY" b="1" dirty="0" smtClean="0"/>
          </a:p>
          <a:p>
            <a:r>
              <a:rPr lang="ar-LY" b="1" dirty="0" smtClean="0"/>
              <a:t>النزيف بعد الولادة الطارئة وطرق التحكم فيه</a:t>
            </a:r>
          </a:p>
          <a:p>
            <a:r>
              <a:rPr lang="ar-LY" b="1" dirty="0" smtClean="0"/>
              <a:t> </a:t>
            </a:r>
          </a:p>
          <a:p>
            <a:endParaRPr lang="ar-LY" b="1" dirty="0" smtClean="0"/>
          </a:p>
          <a:p>
            <a:r>
              <a:rPr lang="ar-LY" b="1" dirty="0" smtClean="0"/>
              <a:t>المستشارة الطبية </a:t>
            </a:r>
            <a:r>
              <a:rPr lang="ar-LY" b="1" dirty="0" err="1" smtClean="0"/>
              <a:t>د</a:t>
            </a:r>
            <a:r>
              <a:rPr lang="en-US" b="1" dirty="0" smtClean="0"/>
              <a:t>.</a:t>
            </a:r>
            <a:r>
              <a:rPr lang="ar-LY" b="1" dirty="0" smtClean="0"/>
              <a:t>سهير بك درنة</a:t>
            </a:r>
            <a:endParaRPr lang="ar-SA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b="1" dirty="0" smtClean="0"/>
              <a:t>فحص البطن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581" y="1625013"/>
            <a:ext cx="6447501" cy="469741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 algn="r" rtl="1"/>
            <a:r>
              <a:rPr lang="ar-SA" sz="4000" b="1" dirty="0" smtClean="0"/>
              <a:t>من المهم فحص البطن لمعرفة </a:t>
            </a:r>
            <a:endParaRPr lang="ar-LY" sz="4000" b="1" dirty="0" smtClean="0"/>
          </a:p>
          <a:p>
            <a:pPr algn="r" rtl="1"/>
            <a:r>
              <a:rPr lang="ar-LY" sz="4000" b="1" dirty="0" err="1" smtClean="0"/>
              <a:t>اذا</a:t>
            </a:r>
            <a:r>
              <a:rPr lang="ar-LY" sz="4000" b="1" dirty="0" smtClean="0"/>
              <a:t> كان فيه </a:t>
            </a:r>
            <a:r>
              <a:rPr lang="ar-LY" sz="4000" b="1" dirty="0" err="1" smtClean="0"/>
              <a:t>اى</a:t>
            </a:r>
            <a:r>
              <a:rPr lang="ar-LY" sz="4000" b="1" dirty="0" smtClean="0"/>
              <a:t> علامة لعملية سابقة لان من </a:t>
            </a:r>
            <a:r>
              <a:rPr lang="ar-LY" sz="4000" b="1" dirty="0" err="1" smtClean="0"/>
              <a:t>الاسباب</a:t>
            </a:r>
            <a:r>
              <a:rPr lang="ar-LY" sz="4000" b="1" dirty="0" smtClean="0"/>
              <a:t> النزف </a:t>
            </a:r>
            <a:r>
              <a:rPr lang="ar-LY" sz="4000" b="1" dirty="0" err="1" smtClean="0"/>
              <a:t>الداخلى</a:t>
            </a:r>
            <a:r>
              <a:rPr lang="ar-LY" sz="4000" b="1" dirty="0" smtClean="0"/>
              <a:t> العملية القيصرية السابقة </a:t>
            </a:r>
          </a:p>
          <a:p>
            <a:pPr algn="r" rtl="1"/>
            <a:r>
              <a:rPr lang="ar-SA" sz="4000" b="1" dirty="0" err="1" smtClean="0"/>
              <a:t>اذا</a:t>
            </a:r>
            <a:r>
              <a:rPr lang="ar-SA" sz="4000" b="1" dirty="0" smtClean="0"/>
              <a:t> كان فيه انقباض في الرحم اكثر من 80% يوقف النزف</a:t>
            </a:r>
          </a:p>
          <a:p>
            <a:pPr algn="r" rtl="1"/>
            <a:r>
              <a:rPr lang="ar-LY" sz="4000" b="1" dirty="0" err="1" smtClean="0"/>
              <a:t>اهم</a:t>
            </a:r>
            <a:r>
              <a:rPr lang="ar-LY" sz="4000" b="1" dirty="0" smtClean="0"/>
              <a:t> تصرف هو </a:t>
            </a:r>
            <a:r>
              <a:rPr lang="ar-SA" sz="4000" b="1" dirty="0" smtClean="0"/>
              <a:t>التدليك المتواصل للرحم يسبب الانقباض للرحم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263484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 smtClean="0"/>
              <a:t>الكشف على المهبل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5601"/>
            <a:ext cx="6269702" cy="5232399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pPr algn="r" rtl="1"/>
            <a:r>
              <a:rPr lang="ar-SA" sz="3600" b="1" dirty="0" smtClean="0"/>
              <a:t>لرؤية النزف</a:t>
            </a:r>
          </a:p>
          <a:p>
            <a:pPr algn="r" rtl="1"/>
            <a:r>
              <a:rPr lang="ar-SA" sz="3600" b="1" dirty="0" smtClean="0"/>
              <a:t>لون</a:t>
            </a:r>
            <a:r>
              <a:rPr lang="ar-LY" sz="3600" b="1" dirty="0" smtClean="0"/>
              <a:t> الدم مهم جدا</a:t>
            </a:r>
          </a:p>
          <a:p>
            <a:pPr algn="r" rtl="1"/>
            <a:r>
              <a:rPr lang="ar-LY" sz="3600" b="1" dirty="0" err="1" smtClean="0"/>
              <a:t>اذا</a:t>
            </a:r>
            <a:r>
              <a:rPr lang="ar-SA" sz="3600" b="1" dirty="0" smtClean="0"/>
              <a:t> كان احمر </a:t>
            </a:r>
            <a:r>
              <a:rPr lang="ar-SA" sz="3600" b="1" dirty="0" err="1" smtClean="0"/>
              <a:t>قانى</a:t>
            </a:r>
            <a:r>
              <a:rPr lang="ar-SA" sz="3600" b="1" dirty="0" smtClean="0"/>
              <a:t> معناها نزيف</a:t>
            </a:r>
            <a:r>
              <a:rPr lang="ar-LY" sz="3600" b="1" dirty="0" smtClean="0"/>
              <a:t> </a:t>
            </a:r>
            <a:r>
              <a:rPr lang="ar-LY" sz="3600" b="1" dirty="0" err="1" smtClean="0"/>
              <a:t>حقيقى</a:t>
            </a:r>
            <a:r>
              <a:rPr lang="ar-LY" sz="3600" b="1" dirty="0" smtClean="0"/>
              <a:t> من الداخل لابد من الكشف</a:t>
            </a:r>
          </a:p>
          <a:p>
            <a:pPr algn="r" rtl="1"/>
            <a:r>
              <a:rPr lang="ar-LY" sz="3600" b="1" dirty="0" smtClean="0"/>
              <a:t> </a:t>
            </a:r>
            <a:r>
              <a:rPr lang="ar-LY" sz="3600" b="1" dirty="0" err="1" smtClean="0"/>
              <a:t>واذا</a:t>
            </a:r>
            <a:r>
              <a:rPr lang="ar-LY" sz="3600" b="1" dirty="0" smtClean="0"/>
              <a:t> معناه تجلط معناه انه غزير</a:t>
            </a:r>
            <a:r>
              <a:rPr lang="ar-SA" sz="3600" b="1" dirty="0" smtClean="0"/>
              <a:t> </a:t>
            </a:r>
            <a:endParaRPr lang="ar-LY" sz="3600" b="1" dirty="0" smtClean="0"/>
          </a:p>
          <a:p>
            <a:pPr algn="r" rtl="1"/>
            <a:r>
              <a:rPr lang="ar-SA" sz="3600" b="1" dirty="0" err="1" smtClean="0"/>
              <a:t>واذا</a:t>
            </a:r>
            <a:r>
              <a:rPr lang="ar-SA" sz="3600" b="1" dirty="0" smtClean="0"/>
              <a:t> كان لونه </a:t>
            </a:r>
            <a:r>
              <a:rPr lang="ar-LY" sz="3600" b="1" dirty="0" smtClean="0"/>
              <a:t>داكن </a:t>
            </a:r>
            <a:r>
              <a:rPr lang="ar-SA" sz="3600" b="1" dirty="0" smtClean="0"/>
              <a:t>معناها فيه نقص في النزف</a:t>
            </a:r>
          </a:p>
          <a:p>
            <a:pPr algn="r" rtl="1"/>
            <a:r>
              <a:rPr lang="ar-SA" sz="3600" b="1" dirty="0" smtClean="0"/>
              <a:t> </a:t>
            </a:r>
            <a:r>
              <a:rPr lang="ar-LY" sz="3600" b="1" dirty="0" smtClean="0"/>
              <a:t>لابد من معرفة مكان النزف لان </a:t>
            </a:r>
            <a:r>
              <a:rPr lang="ar-SA" sz="3600" b="1" dirty="0" smtClean="0"/>
              <a:t> </a:t>
            </a:r>
            <a:r>
              <a:rPr lang="ar-LY" sz="3600" b="1" dirty="0" smtClean="0"/>
              <a:t>والبحث عن </a:t>
            </a:r>
            <a:r>
              <a:rPr lang="ar-LY" sz="3600" b="1" dirty="0" err="1" smtClean="0"/>
              <a:t>اى</a:t>
            </a:r>
            <a:r>
              <a:rPr lang="ar-LY" sz="3600" b="1" dirty="0" smtClean="0"/>
              <a:t> </a:t>
            </a:r>
            <a:r>
              <a:rPr lang="ar-SA" sz="3600" b="1" dirty="0" smtClean="0"/>
              <a:t> تمزق </a:t>
            </a:r>
            <a:r>
              <a:rPr lang="ar-SA" sz="3600" b="1" dirty="0" err="1" smtClean="0"/>
              <a:t>و</a:t>
            </a:r>
            <a:r>
              <a:rPr lang="ar-LY" sz="3600" b="1" dirty="0" smtClean="0"/>
              <a:t>قطع </a:t>
            </a:r>
            <a:r>
              <a:rPr lang="ar-LY" sz="3600" b="1" dirty="0" err="1" smtClean="0"/>
              <a:t>او</a:t>
            </a:r>
            <a:r>
              <a:rPr lang="ar-LY" sz="3600" b="1" dirty="0" smtClean="0"/>
              <a:t> </a:t>
            </a:r>
            <a:r>
              <a:rPr lang="ar-SA" sz="3600" b="1" dirty="0" err="1" smtClean="0"/>
              <a:t>رضوض</a:t>
            </a:r>
            <a:r>
              <a:rPr lang="ar-SA" sz="3600" b="1" dirty="0" smtClean="0"/>
              <a:t> في عنق الرحم او المهبل </a:t>
            </a:r>
          </a:p>
          <a:p>
            <a:pPr algn="r" rtl="1"/>
            <a:r>
              <a:rPr lang="ar-SA" sz="3600" b="1" dirty="0" smtClean="0"/>
              <a:t>في حالة عدم وجود </a:t>
            </a:r>
            <a:r>
              <a:rPr lang="ar-SA" sz="3600" b="1" dirty="0" err="1" smtClean="0"/>
              <a:t>اى</a:t>
            </a:r>
            <a:r>
              <a:rPr lang="ar-SA" sz="3600" b="1" dirty="0" smtClean="0"/>
              <a:t> خيط او أدوات للقطب </a:t>
            </a:r>
          </a:p>
          <a:p>
            <a:pPr algn="r" rtl="1"/>
            <a:r>
              <a:rPr lang="ar-SA" sz="3600" b="1" dirty="0" smtClean="0"/>
              <a:t>الحل الوحيد الضغط على المكان اما </a:t>
            </a:r>
            <a:r>
              <a:rPr lang="ar-SA" sz="3600" b="1" dirty="0" err="1" smtClean="0"/>
              <a:t>بفوطى</a:t>
            </a:r>
            <a:r>
              <a:rPr lang="ar-SA" sz="3600" b="1" dirty="0" smtClean="0"/>
              <a:t> معقمة او شاش حتى تصل سيارة الاسعاف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136882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543176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ar-SA" sz="5400" b="1" dirty="0" err="1" smtClean="0"/>
              <a:t>لاننسى</a:t>
            </a:r>
            <a:r>
              <a:rPr lang="ar-SA" sz="5400" b="1" dirty="0" smtClean="0"/>
              <a:t> </a:t>
            </a:r>
            <a:r>
              <a:rPr lang="ar-LY" sz="5400" b="1" dirty="0" smtClean="0"/>
              <a:t/>
            </a:r>
            <a:br>
              <a:rPr lang="ar-LY" sz="5400" b="1" dirty="0" smtClean="0"/>
            </a:br>
            <a:r>
              <a:rPr lang="ar-SA" sz="5400" b="1" dirty="0" smtClean="0"/>
              <a:t>طول وقت الولادة </a:t>
            </a:r>
            <a:r>
              <a:rPr lang="ar-LY" sz="5400" b="1" dirty="0" smtClean="0"/>
              <a:t>وبعد الولادة</a:t>
            </a:r>
            <a:br>
              <a:rPr lang="ar-LY" sz="5400" b="1" dirty="0" smtClean="0"/>
            </a:br>
            <a:r>
              <a:rPr lang="ar-SA" sz="5400" b="1" dirty="0" smtClean="0"/>
              <a:t>التواصل مع الام </a:t>
            </a:r>
            <a:br>
              <a:rPr lang="ar-SA" sz="5400" b="1" dirty="0" smtClean="0"/>
            </a:br>
            <a:r>
              <a:rPr lang="ar-SA" sz="5400" b="1" dirty="0" smtClean="0"/>
              <a:t>بصرى </a:t>
            </a:r>
            <a:r>
              <a:rPr lang="ar-SA" sz="5400" b="1" dirty="0" err="1" smtClean="0"/>
              <a:t>وكلامى</a:t>
            </a:r>
            <a:r>
              <a:rPr lang="ar-SA" sz="5400" b="1" dirty="0" smtClean="0"/>
              <a:t> حتى </a:t>
            </a:r>
            <a:r>
              <a:rPr lang="ar-SA" sz="5400" b="1" dirty="0" err="1" smtClean="0"/>
              <a:t>تعرفى</a:t>
            </a:r>
            <a:r>
              <a:rPr lang="ar-SA" sz="5400" b="1" dirty="0" smtClean="0"/>
              <a:t> </a:t>
            </a:r>
            <a:r>
              <a:rPr lang="ar-SA" sz="5400" b="1" dirty="0" err="1" smtClean="0"/>
              <a:t>درجةالوعى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283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62561"/>
            <a:ext cx="8350279" cy="6522719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r" rtl="1"/>
            <a:endParaRPr lang="ar-SA" sz="4800" b="1" dirty="0" smtClean="0"/>
          </a:p>
          <a:p>
            <a:pPr algn="r" rtl="1"/>
            <a:r>
              <a:rPr lang="ar-SA" sz="4800" b="1" dirty="0" smtClean="0"/>
              <a:t>نقل الحامل  اذا اقتضت الضرورة بشكل امن وسليم</a:t>
            </a:r>
          </a:p>
          <a:p>
            <a:pPr algn="r" rtl="1"/>
            <a:r>
              <a:rPr lang="ar-SA" sz="4800" b="1" dirty="0" smtClean="0"/>
              <a:t>مراقبة وتسجيل وضع المريضة بدقة </a:t>
            </a:r>
          </a:p>
          <a:p>
            <a:pPr algn="r" rtl="1"/>
            <a:r>
              <a:rPr lang="ar-SA" sz="4800" b="1" dirty="0" smtClean="0"/>
              <a:t>توضيح  </a:t>
            </a:r>
            <a:r>
              <a:rPr lang="ar-LY" sz="4800" b="1" dirty="0" smtClean="0"/>
              <a:t>ل</a:t>
            </a:r>
            <a:r>
              <a:rPr lang="ar-SA" sz="4800" b="1" dirty="0" smtClean="0"/>
              <a:t>لحامل حالتها اذا اقتضى الامر</a:t>
            </a:r>
          </a:p>
          <a:p>
            <a:pPr algn="r" rtl="1"/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197439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154" y="469255"/>
            <a:ext cx="6553348" cy="240954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ar-SA" sz="4800" b="1" dirty="0" smtClean="0"/>
              <a:t>المستشارة الطبية </a:t>
            </a:r>
            <a:br>
              <a:rPr lang="ar-SA" sz="4800" b="1" dirty="0" smtClean="0"/>
            </a:br>
            <a:r>
              <a:rPr lang="ar-SA" sz="4800" b="1" dirty="0" err="1" smtClean="0"/>
              <a:t>دسهير</a:t>
            </a:r>
            <a:r>
              <a:rPr lang="ar-SA" sz="4800" b="1" dirty="0" smtClean="0"/>
              <a:t> </a:t>
            </a:r>
            <a:r>
              <a:rPr lang="ar-SA" sz="4800" b="1" dirty="0" err="1" smtClean="0"/>
              <a:t>فتحى</a:t>
            </a:r>
            <a:r>
              <a:rPr lang="ar-SA" sz="4800" b="1" dirty="0" smtClean="0"/>
              <a:t> بك درنة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54" y="2878798"/>
            <a:ext cx="6553348" cy="397920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402154" y="2878797"/>
            <a:ext cx="8794395" cy="1569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رئيس قسم صحة الأم والطفل </a:t>
            </a:r>
          </a:p>
          <a:p>
            <a:pPr algn="ctr"/>
            <a:r>
              <a:rPr lang="ar-SA" sz="4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واليافعات</a:t>
            </a:r>
            <a:endParaRPr lang="en-US" sz="4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684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solidFill>
            <a:schemeClr val="accent1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="" xmlns:p14="http://schemas.microsoft.com/office/powerpoint/2010/main" val="45216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800" b="1" dirty="0" smtClean="0"/>
              <a:t>الدورة الدموية اثناء الولادة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2160590"/>
            <a:ext cx="6447501" cy="469741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r" rtl="1"/>
            <a:r>
              <a:rPr lang="ar-SA" sz="4000" b="1" dirty="0"/>
              <a:t> </a:t>
            </a:r>
            <a:r>
              <a:rPr lang="ar-SA" sz="4000" b="1" dirty="0" err="1"/>
              <a:t>لاننسى</a:t>
            </a:r>
            <a:r>
              <a:rPr lang="ar-SA" sz="4000" b="1" dirty="0"/>
              <a:t> ان هناك حوالى 700-800 مل من الدم يذهب الى الرحم في فترة الولادة معناها ان الموت سوف يحدث في خلال 7-8 دقيقة وحوالى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89368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LY" sz="4400" b="1" dirty="0" smtClean="0"/>
              <a:t>ت</a:t>
            </a:r>
            <a:r>
              <a:rPr lang="ar-SA" sz="4400" b="1" dirty="0" smtClean="0"/>
              <a:t>عريف النزيف بعد الولادة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4280" y="2214554"/>
            <a:ext cx="9059720" cy="43402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anchor="t">
            <a:normAutofit fontScale="77500" lnSpcReduction="20000"/>
          </a:bodyPr>
          <a:lstStyle/>
          <a:p>
            <a:pPr marL="448056" marR="0" lvl="0" indent="-384048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ar-LY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r>
              <a:rPr kumimoji="0" lang="ar-SA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اى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نزيف </a:t>
            </a:r>
            <a:r>
              <a:rPr kumimoji="0" lang="ar-SA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ي</a:t>
            </a:r>
            <a:r>
              <a:rPr kumimoji="0" lang="ar-LY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خرج</a:t>
            </a:r>
            <a:r>
              <a:rPr kumimoji="0" lang="ar-LY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من المهبل</a:t>
            </a:r>
            <a:r>
              <a:rPr kumimoji="0" lang="ar-LY" sz="40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LY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و</a:t>
            </a:r>
            <a:r>
              <a:rPr lang="ar-SA" sz="4000" b="1" dirty="0" smtClean="0"/>
              <a:t> يحدث بعد الولادة </a:t>
            </a:r>
            <a:endParaRPr lang="ar-LY" sz="4000" b="1" dirty="0" smtClean="0"/>
          </a:p>
          <a:p>
            <a:endParaRPr lang="ar-LY" sz="4000" b="1" dirty="0" smtClean="0"/>
          </a:p>
          <a:p>
            <a:r>
              <a:rPr lang="ar-SA" sz="4000" b="1" dirty="0" smtClean="0"/>
              <a:t>وتكون كميته </a:t>
            </a:r>
            <a:r>
              <a:rPr lang="ar-SA" sz="4000" b="1" dirty="0" err="1" smtClean="0"/>
              <a:t>اكثر</a:t>
            </a:r>
            <a:r>
              <a:rPr lang="ar-SA" sz="4000" b="1" dirty="0" smtClean="0"/>
              <a:t> من نصف </a:t>
            </a:r>
            <a:r>
              <a:rPr lang="ar-SA" sz="4000" b="1" dirty="0" err="1" smtClean="0"/>
              <a:t>لتير</a:t>
            </a:r>
            <a:r>
              <a:rPr lang="ar-SA" sz="4000" b="1" dirty="0" smtClean="0"/>
              <a:t> </a:t>
            </a:r>
            <a:r>
              <a:rPr lang="ar-SA" sz="4000" b="1" dirty="0" err="1"/>
              <a:t>اكثر</a:t>
            </a:r>
            <a:r>
              <a:rPr lang="ar-SA" sz="4000" b="1" dirty="0"/>
              <a:t> من </a:t>
            </a:r>
            <a:r>
              <a:rPr lang="ar-LY" sz="4000" b="1" dirty="0"/>
              <a:t>كوب </a:t>
            </a:r>
            <a:r>
              <a:rPr lang="ar-LY" sz="4000" b="1" dirty="0" smtClean="0"/>
              <a:t>ماء</a:t>
            </a:r>
            <a:r>
              <a:rPr lang="ar-SA" sz="4000" b="1" dirty="0" smtClean="0"/>
              <a:t> </a:t>
            </a:r>
            <a:r>
              <a:rPr lang="ar-LY" sz="4000" b="1" dirty="0" err="1"/>
              <a:t>او</a:t>
            </a:r>
            <a:r>
              <a:rPr lang="ar-LY" sz="4000" b="1" dirty="0"/>
              <a:t> </a:t>
            </a:r>
            <a:r>
              <a:rPr lang="ar-LY" sz="4000" b="1" dirty="0" err="1"/>
              <a:t>مايعادل</a:t>
            </a:r>
            <a:r>
              <a:rPr lang="ar-LY" sz="4000" b="1" dirty="0"/>
              <a:t> 500مل عدد 2-3 </a:t>
            </a:r>
            <a:r>
              <a:rPr lang="ar-LY" sz="4000" b="1" dirty="0" err="1" smtClean="0"/>
              <a:t>اكواب</a:t>
            </a:r>
            <a:r>
              <a:rPr lang="ar-LY" sz="4000" b="1" dirty="0" smtClean="0"/>
              <a:t> </a:t>
            </a:r>
            <a:r>
              <a:rPr lang="ar-SA" sz="4000" b="1" dirty="0" err="1"/>
              <a:t>اثناء</a:t>
            </a:r>
            <a:r>
              <a:rPr lang="ar-SA" sz="4000" b="1" dirty="0"/>
              <a:t> الولادة </a:t>
            </a:r>
            <a:r>
              <a:rPr lang="ar-SA" sz="4000" b="1" dirty="0" err="1"/>
              <a:t>او</a:t>
            </a:r>
            <a:r>
              <a:rPr lang="ar-SA" sz="4000" b="1" dirty="0"/>
              <a:t> بعد </a:t>
            </a:r>
            <a:r>
              <a:rPr lang="ar-SA" sz="4000" b="1" dirty="0" smtClean="0"/>
              <a:t>الولادة</a:t>
            </a:r>
            <a:endParaRPr lang="ar-LY" sz="4000" b="1" dirty="0" smtClean="0"/>
          </a:p>
          <a:p>
            <a:endParaRPr lang="ar-SA" sz="4000" b="1" dirty="0" smtClean="0"/>
          </a:p>
          <a:p>
            <a:r>
              <a:rPr lang="ar-SA" sz="4000" b="1" dirty="0" err="1" smtClean="0"/>
              <a:t>لاننسى</a:t>
            </a:r>
            <a:r>
              <a:rPr lang="ar-SA" sz="4000" b="1" dirty="0" smtClean="0"/>
              <a:t> </a:t>
            </a:r>
            <a:r>
              <a:rPr lang="ar-SA" sz="4000" b="1" dirty="0" err="1" smtClean="0"/>
              <a:t>ان</a:t>
            </a:r>
            <a:r>
              <a:rPr lang="ar-SA" sz="4000" b="1" dirty="0" smtClean="0"/>
              <a:t> </a:t>
            </a:r>
            <a:r>
              <a:rPr lang="ar-SA" sz="4000" b="1" dirty="0" err="1" smtClean="0"/>
              <a:t>حوالى</a:t>
            </a:r>
            <a:r>
              <a:rPr lang="ar-SA" sz="4000" b="1" dirty="0" smtClean="0"/>
              <a:t> 1%من النساء لديهم زيادة في النزف يصل حتى 4-5 </a:t>
            </a:r>
            <a:r>
              <a:rPr lang="ar-SA" sz="4000" b="1" dirty="0" err="1" smtClean="0"/>
              <a:t>اكواب</a:t>
            </a:r>
            <a:r>
              <a:rPr lang="ar-SA" sz="4000" b="1" dirty="0" smtClean="0"/>
              <a:t> </a:t>
            </a:r>
            <a:endParaRPr lang="en-US" sz="4000" b="1" dirty="0" smtClean="0"/>
          </a:p>
          <a:p>
            <a:pPr marL="448056" marR="0" lvl="0" indent="-384048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4400" b="1" dirty="0" err="1" smtClean="0"/>
              <a:t>اى</a:t>
            </a:r>
            <a:r>
              <a:rPr lang="ar-SA" sz="4400" b="1" dirty="0" smtClean="0"/>
              <a:t> نزف قبل نزول الطفل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sz="6000" b="1" dirty="0" smtClean="0"/>
              <a:t>قد يتسبب في نقص </a:t>
            </a:r>
            <a:r>
              <a:rPr lang="ar-SA" sz="6000" b="1" dirty="0" err="1" smtClean="0"/>
              <a:t>الاكسجين</a:t>
            </a:r>
            <a:r>
              <a:rPr lang="ar-SA" sz="6000" b="1" dirty="0" smtClean="0"/>
              <a:t> على الطفل </a:t>
            </a:r>
            <a:r>
              <a:rPr lang="ar-SA" sz="6000" b="1" dirty="0" err="1" smtClean="0"/>
              <a:t>اثناءالولادة</a:t>
            </a:r>
            <a:r>
              <a:rPr lang="ar-LY" sz="6000" b="1" dirty="0" smtClean="0"/>
              <a:t> الاختناق </a:t>
            </a:r>
            <a:r>
              <a:rPr lang="ar-LY" sz="6000" b="1" dirty="0" err="1" smtClean="0"/>
              <a:t>اثناء</a:t>
            </a:r>
            <a:r>
              <a:rPr lang="ar-LY" sz="6000" b="1" dirty="0" smtClean="0"/>
              <a:t> الولادة احد </a:t>
            </a:r>
            <a:r>
              <a:rPr lang="ar-LY" sz="6000" b="1" dirty="0" err="1" smtClean="0"/>
              <a:t>اسباب</a:t>
            </a:r>
            <a:r>
              <a:rPr lang="ar-LY" sz="6000" b="1" dirty="0" smtClean="0"/>
              <a:t> الوفيات</a:t>
            </a:r>
            <a:endParaRPr lang="ar-SA" sz="6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endParaRPr lang="en-US" b="1" dirty="0"/>
          </a:p>
        </p:txBody>
      </p:sp>
      <p:pic>
        <p:nvPicPr>
          <p:cNvPr id="4" name="Picture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720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4400" b="1" dirty="0" smtClean="0"/>
              <a:t>سبب توقف  النزف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381761"/>
            <a:ext cx="6447501" cy="547624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r" rtl="1"/>
            <a:r>
              <a:rPr lang="ar-SA" sz="3600" b="1" dirty="0" smtClean="0"/>
              <a:t>اكثر حاجة طبيعية توقف النزف بعد الولادة  هو </a:t>
            </a:r>
          </a:p>
          <a:p>
            <a:pPr algn="r" rtl="1"/>
            <a:r>
              <a:rPr lang="ar-SA" sz="3600" b="1" dirty="0" smtClean="0"/>
              <a:t> انقباض عضلات الرحم </a:t>
            </a:r>
          </a:p>
          <a:p>
            <a:pPr algn="r" rtl="1"/>
            <a:r>
              <a:rPr lang="ar-SA" sz="3600" b="1" dirty="0" smtClean="0"/>
              <a:t>تكوين الشبكة الليفية على مكان المشيمة عن طريق تكوين جلطة على مكان المشيمة لذلك </a:t>
            </a:r>
            <a:r>
              <a:rPr lang="ar-SA" sz="3600" b="1" dirty="0" err="1" smtClean="0"/>
              <a:t>اى</a:t>
            </a:r>
            <a:r>
              <a:rPr lang="ar-SA" sz="3600" b="1" dirty="0" smtClean="0"/>
              <a:t> تغيير في جسم المرضى اثناء الحمل الذى لابد ان تزيد فيه زيادة التجلط لمنع النزف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152576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 smtClean="0"/>
              <a:t>ماذا نفعل في حالة ازدياد النزف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503681"/>
            <a:ext cx="6447501" cy="5354319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algn="r" rtl="1"/>
            <a:r>
              <a:rPr lang="ar-SA" sz="4000" b="1" dirty="0" err="1" smtClean="0"/>
              <a:t>لاننسى</a:t>
            </a:r>
            <a:r>
              <a:rPr lang="ar-SA" sz="4000" b="1" dirty="0" smtClean="0"/>
              <a:t> ان النزيف الحاد يسبب الرعب بالنسبة للمسعف حتى للطبيب ومحتاجة لمتخصص ومكان اعلى من المكان </a:t>
            </a:r>
            <a:r>
              <a:rPr lang="ar-SA" sz="4000" b="1" dirty="0" err="1" smtClean="0"/>
              <a:t>العادى</a:t>
            </a:r>
            <a:endParaRPr lang="ar-SA" sz="4000" b="1" dirty="0" smtClean="0"/>
          </a:p>
          <a:p>
            <a:pPr algn="r" rtl="1"/>
            <a:r>
              <a:rPr lang="ar-SA" sz="4000" b="1" dirty="0" err="1" smtClean="0"/>
              <a:t>الهدو</a:t>
            </a:r>
            <a:r>
              <a:rPr lang="ar-SA" sz="4000" b="1" dirty="0" smtClean="0"/>
              <a:t> </a:t>
            </a:r>
            <a:r>
              <a:rPr lang="ar-SA" sz="4000" b="1" dirty="0" err="1" smtClean="0"/>
              <a:t>ءيلعب</a:t>
            </a:r>
            <a:r>
              <a:rPr lang="ar-SA" sz="4000" b="1" dirty="0" smtClean="0"/>
              <a:t> دور </a:t>
            </a:r>
            <a:r>
              <a:rPr lang="ar-SA" sz="4000" b="1" dirty="0" err="1" smtClean="0"/>
              <a:t>اساسى</a:t>
            </a:r>
            <a:r>
              <a:rPr lang="ar-SA" sz="4000" b="1" dirty="0" smtClean="0"/>
              <a:t> في التحكم في الامراض لكن سرعة الملاحظة للعلامات  الخطر تلعب دور </a:t>
            </a:r>
            <a:r>
              <a:rPr lang="ar-SA" sz="4000" b="1" dirty="0" err="1" smtClean="0"/>
              <a:t>اساسى</a:t>
            </a:r>
            <a:r>
              <a:rPr lang="ar-SA" sz="4000" b="1" dirty="0" smtClean="0"/>
              <a:t>  في اسعاف الام قبل ان تتطور الحالة</a:t>
            </a:r>
            <a:endParaRPr lang="en-US" sz="4000" b="1" dirty="0"/>
          </a:p>
        </p:txBody>
      </p:sp>
    </p:spTree>
    <p:extLst>
      <p:ext uri="{BB962C8B-B14F-4D97-AF65-F5344CB8AC3E}">
        <p14:creationId xmlns="" xmlns:p14="http://schemas.microsoft.com/office/powerpoint/2010/main" val="125513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عدم وجود </a:t>
            </a:r>
            <a:r>
              <a:rPr lang="ar-SA" b="1" dirty="0" err="1" smtClean="0"/>
              <a:t>اى</a:t>
            </a:r>
            <a:r>
              <a:rPr lang="ar-SA" b="1" dirty="0" smtClean="0"/>
              <a:t> علاج جانبي قد يسرع في ازدياد النزف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2160590"/>
            <a:ext cx="6447501" cy="446373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 algn="r" rtl="1"/>
            <a:r>
              <a:rPr lang="ar-SA" sz="3600" b="1" dirty="0" smtClean="0"/>
              <a:t>أولها الفحص العام للام</a:t>
            </a:r>
          </a:p>
          <a:p>
            <a:pPr algn="r" rtl="1"/>
            <a:r>
              <a:rPr lang="ar-SA" sz="3600" b="1" dirty="0" smtClean="0"/>
              <a:t>معرفة درجة الوعى بان تساليها على اسمها اذا كان الوعى جيد معناها ضغطها جيد </a:t>
            </a:r>
            <a:r>
              <a:rPr lang="ar-SA" sz="3600" b="1" dirty="0" err="1" smtClean="0"/>
              <a:t>اى</a:t>
            </a:r>
            <a:r>
              <a:rPr lang="ar-SA" sz="3600" b="1" dirty="0" smtClean="0"/>
              <a:t> نقص في درجة الانتباه معناها ان الضغط في مرحلة هبوط </a:t>
            </a:r>
            <a:endParaRPr lang="ar-LY" sz="3600" b="1" dirty="0" smtClean="0"/>
          </a:p>
          <a:p>
            <a:pPr algn="r" rtl="1"/>
            <a:r>
              <a:rPr lang="ar-LY" sz="3600" b="1" dirty="0" smtClean="0"/>
              <a:t>الانتباه </a:t>
            </a:r>
            <a:r>
              <a:rPr lang="ar-LY" sz="3600" b="1" dirty="0" err="1" smtClean="0"/>
              <a:t>الى</a:t>
            </a:r>
            <a:r>
              <a:rPr lang="ar-LY" sz="3600" b="1" dirty="0" smtClean="0"/>
              <a:t> درجة شحوب </a:t>
            </a:r>
            <a:r>
              <a:rPr lang="ar-LY" sz="3600" b="1" dirty="0" err="1" smtClean="0"/>
              <a:t>الام</a:t>
            </a:r>
            <a:r>
              <a:rPr lang="ar-LY" sz="3600" b="1" dirty="0" smtClean="0"/>
              <a:t> وتنفسها</a:t>
            </a:r>
            <a:endParaRPr lang="ar-SA" sz="3600" b="1" dirty="0" smtClean="0"/>
          </a:p>
          <a:p>
            <a:pPr algn="r" rtl="1"/>
            <a:r>
              <a:rPr lang="ar-SA" sz="3600" b="1" dirty="0" smtClean="0"/>
              <a:t>قياس النبض مش لازم </a:t>
            </a:r>
            <a:r>
              <a:rPr lang="ar-SA" sz="3600" b="1" dirty="0" err="1" smtClean="0"/>
              <a:t>معرفةالعدد</a:t>
            </a:r>
            <a:r>
              <a:rPr lang="ar-SA" sz="3600" b="1" dirty="0" smtClean="0"/>
              <a:t> لكن </a:t>
            </a:r>
            <a:r>
              <a:rPr lang="ar-SA" sz="3600" b="1" dirty="0" err="1" smtClean="0"/>
              <a:t>اى</a:t>
            </a:r>
            <a:r>
              <a:rPr lang="ar-SA" sz="3600" b="1" dirty="0" smtClean="0"/>
              <a:t> سرعة في النبض والشعور بانه منخفض </a:t>
            </a:r>
            <a:r>
              <a:rPr lang="ar-SA" sz="3600" b="1" dirty="0" err="1" smtClean="0"/>
              <a:t>معناهاان</a:t>
            </a:r>
            <a:r>
              <a:rPr lang="ar-SA" sz="3600" b="1" dirty="0" smtClean="0"/>
              <a:t> هناك نقص في الضغط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124749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44</TotalTime>
  <Words>424</Words>
  <Application>Microsoft Office PowerPoint</Application>
  <PresentationFormat>عرض على الشاشة (3:4)‏</PresentationFormat>
  <Paragraphs>52</Paragraphs>
  <Slides>14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حيوية</vt:lpstr>
      <vt:lpstr>الولادة الطارئة خارج المرافق الصحية</vt:lpstr>
      <vt:lpstr>الشريحة 2</vt:lpstr>
      <vt:lpstr>الدورة الدموية اثناء الولادة</vt:lpstr>
      <vt:lpstr>تعريف النزيف بعد الولادة</vt:lpstr>
      <vt:lpstr>اى نزف قبل نزول الطفل</vt:lpstr>
      <vt:lpstr>الشريحة 6</vt:lpstr>
      <vt:lpstr>سبب توقف  النزف</vt:lpstr>
      <vt:lpstr>ماذا نفعل في حالة ازدياد النزف</vt:lpstr>
      <vt:lpstr>عدم وجود اى علاج جانبي قد يسرع في ازدياد النزف</vt:lpstr>
      <vt:lpstr>فحص البطن </vt:lpstr>
      <vt:lpstr>الكشف على المهبل </vt:lpstr>
      <vt:lpstr>لاننسى  طول وقت الولادة وبعد الولادة التواصل مع الام  بصرى وكلامى حتى تعرفى درجةالوعى</vt:lpstr>
      <vt:lpstr>الشريحة 13</vt:lpstr>
      <vt:lpstr>المستشارة الطبية  دسهير فتحى بك درنة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windows 7</dc:creator>
  <cp:lastModifiedBy>windows 7</cp:lastModifiedBy>
  <cp:revision>8</cp:revision>
  <dcterms:created xsi:type="dcterms:W3CDTF">2015-03-18T05:34:22Z</dcterms:created>
  <dcterms:modified xsi:type="dcterms:W3CDTF">2015-03-18T06:25:13Z</dcterms:modified>
</cp:coreProperties>
</file>