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65" r:id="rId2"/>
    <p:sldId id="285" r:id="rId3"/>
    <p:sldId id="274" r:id="rId4"/>
    <p:sldId id="272" r:id="rId5"/>
    <p:sldId id="273" r:id="rId6"/>
    <p:sldId id="257" r:id="rId7"/>
    <p:sldId id="266" r:id="rId8"/>
    <p:sldId id="258" r:id="rId9"/>
    <p:sldId id="267" r:id="rId10"/>
    <p:sldId id="270" r:id="rId11"/>
    <p:sldId id="262" r:id="rId12"/>
    <p:sldId id="271" r:id="rId13"/>
    <p:sldId id="263" r:id="rId14"/>
    <p:sldId id="261" r:id="rId15"/>
    <p:sldId id="264"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165478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51990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176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243461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23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3980710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2280401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120025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286803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FA34B-8232-4EEE-8FEC-63473B68DDEF}"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405165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BFA34B-8232-4EEE-8FEC-63473B68DDEF}"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356810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BFA34B-8232-4EEE-8FEC-63473B68DDEF}"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154894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BFA34B-8232-4EEE-8FEC-63473B68DDEF}"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71201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FA34B-8232-4EEE-8FEC-63473B68DDEF}"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116497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FA34B-8232-4EEE-8FEC-63473B68DDEF}"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117661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FA34B-8232-4EEE-8FEC-63473B68DDEF}"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29BE-E32B-45B5-9195-6B4FA0B7F24A}" type="slidenum">
              <a:rPr lang="en-US" smtClean="0"/>
              <a:t>‹#›</a:t>
            </a:fld>
            <a:endParaRPr lang="en-US"/>
          </a:p>
        </p:txBody>
      </p:sp>
    </p:spTree>
    <p:extLst>
      <p:ext uri="{BB962C8B-B14F-4D97-AF65-F5344CB8AC3E}">
        <p14:creationId xmlns:p14="http://schemas.microsoft.com/office/powerpoint/2010/main" val="377741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BFA34B-8232-4EEE-8FEC-63473B68DDEF}" type="datetimeFigureOut">
              <a:rPr lang="en-US" smtClean="0"/>
              <a:t>3/22/2015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9129BE-E32B-45B5-9195-6B4FA0B7F24A}" type="slidenum">
              <a:rPr lang="en-US" smtClean="0"/>
              <a:t>‹#›</a:t>
            </a:fld>
            <a:endParaRPr lang="en-US"/>
          </a:p>
        </p:txBody>
      </p:sp>
    </p:spTree>
    <p:extLst>
      <p:ext uri="{BB962C8B-B14F-4D97-AF65-F5344CB8AC3E}">
        <p14:creationId xmlns:p14="http://schemas.microsoft.com/office/powerpoint/2010/main" val="2671335442"/>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b="1" dirty="0" smtClean="0"/>
              <a:t>الولادة الطارئة خارج المرافق الصحية</a:t>
            </a:r>
            <a:br>
              <a:rPr lang="ar-SA" b="1" dirty="0" smtClean="0"/>
            </a:br>
            <a:endParaRPr lang="en-US" b="1" dirty="0"/>
          </a:p>
        </p:txBody>
      </p:sp>
      <p:sp>
        <p:nvSpPr>
          <p:cNvPr id="3" name="Subtitle 2"/>
          <p:cNvSpPr>
            <a:spLocks noGrp="1"/>
          </p:cNvSpPr>
          <p:nvPr>
            <p:ph type="subTitle" idx="1"/>
          </p:nvPr>
        </p:nvSpPr>
        <p:spPr/>
        <p:txBody>
          <a:bodyPr>
            <a:normAutofit fontScale="62500" lnSpcReduction="20000"/>
          </a:bodyPr>
          <a:lstStyle/>
          <a:p>
            <a:r>
              <a:rPr lang="ar-SA" sz="6600" b="1" dirty="0" smtClean="0"/>
              <a:t>المعايير الدولية ومفهوم الولادة الطارئةِ</a:t>
            </a:r>
            <a:endParaRPr lang="en-US" sz="6600" dirty="0"/>
          </a:p>
        </p:txBody>
      </p:sp>
    </p:spTree>
    <p:extLst>
      <p:ext uri="{BB962C8B-B14F-4D97-AF65-F5344CB8AC3E}">
        <p14:creationId xmlns:p14="http://schemas.microsoft.com/office/powerpoint/2010/main" val="2071447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5400" b="1" dirty="0" smtClean="0"/>
              <a:t>التجهيز </a:t>
            </a:r>
            <a:r>
              <a:rPr lang="ar-SA" sz="5400" b="1" dirty="0" err="1" smtClean="0"/>
              <a:t>التقنى</a:t>
            </a:r>
            <a:endParaRPr lang="en-US" sz="5400" b="1" dirty="0"/>
          </a:p>
        </p:txBody>
      </p:sp>
      <p:sp>
        <p:nvSpPr>
          <p:cNvPr id="3" name="Content Placeholder 2"/>
          <p:cNvSpPr>
            <a:spLocks noGrp="1"/>
          </p:cNvSpPr>
          <p:nvPr>
            <p:ph idx="1"/>
          </p:nvPr>
        </p:nvSpPr>
        <p:spPr>
          <a:xfrm>
            <a:off x="677334" y="1645920"/>
            <a:ext cx="8596668" cy="5059679"/>
          </a:xfrm>
          <a:solidFill>
            <a:schemeClr val="accent1">
              <a:lumMod val="40000"/>
              <a:lumOff val="60000"/>
            </a:schemeClr>
          </a:solidFill>
        </p:spPr>
        <p:txBody>
          <a:bodyPr>
            <a:noAutofit/>
          </a:bodyPr>
          <a:lstStyle/>
          <a:p>
            <a:pPr algn="r" rtl="1"/>
            <a:r>
              <a:rPr lang="en-US" sz="4000" b="1" dirty="0" err="1"/>
              <a:t>مقص</a:t>
            </a:r>
            <a:r>
              <a:rPr lang="en-US" sz="4000" b="1" dirty="0" smtClean="0"/>
              <a:t>،</a:t>
            </a:r>
            <a:endParaRPr lang="ar-SA" sz="4000" b="1" dirty="0" smtClean="0"/>
          </a:p>
          <a:p>
            <a:pPr algn="r" rtl="1"/>
            <a:r>
              <a:rPr lang="en-US" sz="4000" b="1" dirty="0" smtClean="0"/>
              <a:t> </a:t>
            </a:r>
            <a:r>
              <a:rPr lang="en-US" sz="4000" b="1" dirty="0" err="1"/>
              <a:t>ثلاثة</a:t>
            </a:r>
            <a:r>
              <a:rPr lang="en-US" sz="4000" b="1" dirty="0"/>
              <a:t> </a:t>
            </a:r>
            <a:r>
              <a:rPr lang="en-US" sz="4000" b="1" dirty="0" err="1"/>
              <a:t>ملاقط</a:t>
            </a:r>
            <a:r>
              <a:rPr lang="en-US" sz="4000" b="1" dirty="0"/>
              <a:t>، </a:t>
            </a:r>
            <a:r>
              <a:rPr lang="en-US" sz="4000" b="1" dirty="0" err="1"/>
              <a:t>ملقط</a:t>
            </a:r>
            <a:r>
              <a:rPr lang="en-US" sz="4000" b="1" dirty="0"/>
              <a:t> </a:t>
            </a:r>
            <a:r>
              <a:rPr lang="en-US" sz="4000" b="1" dirty="0" err="1"/>
              <a:t>للسرة</a:t>
            </a:r>
            <a:r>
              <a:rPr lang="en-US" sz="4000" b="1" dirty="0"/>
              <a:t>، </a:t>
            </a:r>
            <a:r>
              <a:rPr lang="en-US" sz="4000" b="1" dirty="0" err="1"/>
              <a:t>ملقط</a:t>
            </a:r>
            <a:r>
              <a:rPr lang="en-US" sz="4000" b="1" dirty="0"/>
              <a:t> </a:t>
            </a:r>
            <a:r>
              <a:rPr lang="en-US" sz="4000" b="1" dirty="0" err="1"/>
              <a:t>حامل</a:t>
            </a:r>
            <a:r>
              <a:rPr lang="en-US" sz="4000" b="1" dirty="0"/>
              <a:t> </a:t>
            </a:r>
            <a:r>
              <a:rPr lang="en-US" sz="4000" b="1" dirty="0" err="1" smtClean="0"/>
              <a:t>الإبر</a:t>
            </a:r>
            <a:r>
              <a:rPr lang="en-US" sz="4000" b="1" dirty="0" smtClean="0"/>
              <a:t>، </a:t>
            </a:r>
            <a:r>
              <a:rPr lang="en-US" sz="4000" b="1" dirty="0" err="1"/>
              <a:t>ملقط</a:t>
            </a:r>
            <a:r>
              <a:rPr lang="en-US" sz="4000" b="1" dirty="0"/>
              <a:t> </a:t>
            </a:r>
            <a:r>
              <a:rPr lang="en-US" sz="4000" b="1" dirty="0" err="1"/>
              <a:t>كبير</a:t>
            </a:r>
            <a:r>
              <a:rPr lang="en-US" sz="4000" b="1" dirty="0"/>
              <a:t>، </a:t>
            </a:r>
            <a:endParaRPr lang="ar-SA" sz="4000" b="1" dirty="0" smtClean="0"/>
          </a:p>
          <a:p>
            <a:pPr algn="r" rtl="1"/>
            <a:r>
              <a:rPr lang="ar-SA" sz="4000" b="1" dirty="0"/>
              <a:t> </a:t>
            </a:r>
            <a:r>
              <a:rPr lang="en-US" sz="4000" b="1" dirty="0" err="1" smtClean="0"/>
              <a:t>أربع</a:t>
            </a:r>
            <a:r>
              <a:rPr lang="en-US" sz="4000" b="1" dirty="0" smtClean="0"/>
              <a:t> </a:t>
            </a:r>
            <a:r>
              <a:rPr lang="en-US" sz="4000" b="1" dirty="0" err="1"/>
              <a:t>مناشف</a:t>
            </a:r>
            <a:r>
              <a:rPr lang="en-US" sz="4000" b="1" dirty="0"/>
              <a:t> 25 </a:t>
            </a:r>
            <a:r>
              <a:rPr lang="en-US" sz="4000" b="1" dirty="0" err="1"/>
              <a:t>قطعة</a:t>
            </a:r>
            <a:r>
              <a:rPr lang="en-US" sz="4000" b="1" dirty="0"/>
              <a:t> </a:t>
            </a:r>
            <a:r>
              <a:rPr lang="en-US" sz="4000" b="1" dirty="0" err="1"/>
              <a:t>شاش</a:t>
            </a:r>
            <a:r>
              <a:rPr lang="en-US" sz="4000" b="1" dirty="0"/>
              <a:t> 4×4 </a:t>
            </a:r>
            <a:r>
              <a:rPr lang="en-US" sz="4000" b="1" dirty="0" err="1"/>
              <a:t>إنشات</a:t>
            </a:r>
            <a:r>
              <a:rPr lang="en-US" sz="4000" b="1" dirty="0"/>
              <a:t>، </a:t>
            </a:r>
            <a:endParaRPr lang="ar-SA" sz="4000" b="1" dirty="0" smtClean="0"/>
          </a:p>
          <a:p>
            <a:pPr algn="r" rtl="1"/>
            <a:r>
              <a:rPr lang="en-US" sz="4000" b="1" dirty="0" err="1" smtClean="0"/>
              <a:t>ثلاثة</a:t>
            </a:r>
            <a:r>
              <a:rPr lang="en-US" sz="4000" b="1" dirty="0" smtClean="0"/>
              <a:t> </a:t>
            </a:r>
            <a:r>
              <a:rPr lang="en-US" sz="4000" b="1" dirty="0" err="1"/>
              <a:t>أزواج</a:t>
            </a:r>
            <a:r>
              <a:rPr lang="en-US" sz="4000" b="1" dirty="0"/>
              <a:t> </a:t>
            </a:r>
            <a:r>
              <a:rPr lang="en-US" sz="4000" b="1" dirty="0" err="1"/>
              <a:t>من</a:t>
            </a:r>
            <a:r>
              <a:rPr lang="en-US" sz="4000" b="1" dirty="0"/>
              <a:t> </a:t>
            </a:r>
            <a:r>
              <a:rPr lang="en-US" sz="4000" b="1" dirty="0" err="1"/>
              <a:t>الكفوف</a:t>
            </a:r>
            <a:r>
              <a:rPr lang="en-US" sz="4000" b="1" dirty="0"/>
              <a:t> </a:t>
            </a:r>
            <a:endParaRPr lang="ar-SA" sz="4000" b="1" dirty="0" smtClean="0"/>
          </a:p>
          <a:p>
            <a:pPr algn="r" rtl="1"/>
            <a:r>
              <a:rPr lang="en-US" sz="4000" b="1" dirty="0" err="1" smtClean="0"/>
              <a:t>كيس</a:t>
            </a:r>
            <a:r>
              <a:rPr lang="en-US" sz="4000" b="1" dirty="0" smtClean="0"/>
              <a:t> </a:t>
            </a:r>
            <a:r>
              <a:rPr lang="en-US" sz="4000" b="1" dirty="0" err="1"/>
              <a:t>من</a:t>
            </a:r>
            <a:r>
              <a:rPr lang="en-US" sz="4000" b="1" dirty="0"/>
              <a:t> </a:t>
            </a:r>
            <a:r>
              <a:rPr lang="en-US" sz="4000" b="1" dirty="0" err="1"/>
              <a:t>النايلون</a:t>
            </a:r>
            <a:r>
              <a:rPr lang="en-US" sz="4000" b="1" dirty="0" smtClean="0"/>
              <a:t>،</a:t>
            </a:r>
            <a:endParaRPr lang="ar-SA" sz="4000" b="1" dirty="0" smtClean="0"/>
          </a:p>
          <a:p>
            <a:pPr algn="r" rtl="1"/>
            <a:r>
              <a:rPr lang="en-US" sz="4000" b="1" dirty="0" smtClean="0"/>
              <a:t> </a:t>
            </a:r>
            <a:r>
              <a:rPr lang="en-US" sz="4000" b="1" dirty="0" err="1" smtClean="0"/>
              <a:t>خيط</a:t>
            </a:r>
            <a:endParaRPr lang="ar-SA" sz="4000" b="1" dirty="0" smtClean="0"/>
          </a:p>
          <a:p>
            <a:pPr marL="0" indent="0" algn="r" rtl="1">
              <a:buNone/>
            </a:pPr>
            <a:endParaRPr lang="en-US" sz="4000" b="1" dirty="0"/>
          </a:p>
        </p:txBody>
      </p:sp>
    </p:spTree>
    <p:extLst>
      <p:ext uri="{BB962C8B-B14F-4D97-AF65-F5344CB8AC3E}">
        <p14:creationId xmlns:p14="http://schemas.microsoft.com/office/powerpoint/2010/main" val="1652776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endParaRPr lang="en-US" sz="4400" dirty="0"/>
          </a:p>
        </p:txBody>
      </p:sp>
      <p:sp>
        <p:nvSpPr>
          <p:cNvPr id="3" name="Content Placeholder 2"/>
          <p:cNvSpPr>
            <a:spLocks noGrp="1"/>
          </p:cNvSpPr>
          <p:nvPr>
            <p:ph idx="1"/>
          </p:nvPr>
        </p:nvSpPr>
        <p:spPr>
          <a:xfrm>
            <a:off x="677334" y="609600"/>
            <a:ext cx="8596668" cy="5933439"/>
          </a:xfrm>
          <a:solidFill>
            <a:schemeClr val="accent1">
              <a:lumMod val="40000"/>
              <a:lumOff val="60000"/>
            </a:schemeClr>
          </a:solidFill>
        </p:spPr>
        <p:txBody>
          <a:bodyPr>
            <a:normAutofit/>
          </a:bodyPr>
          <a:lstStyle/>
          <a:p>
            <a:pPr algn="r" rtl="1"/>
            <a:r>
              <a:rPr lang="ar-SA" sz="6000" b="1" dirty="0" smtClean="0"/>
              <a:t>تقييم حالة الولادة  لطارئة ومدى احتياجها للتدخل الطبي </a:t>
            </a:r>
          </a:p>
          <a:p>
            <a:pPr algn="r" rtl="1"/>
            <a:r>
              <a:rPr lang="ar-SA" sz="6000" b="1" dirty="0" smtClean="0"/>
              <a:t>تحديد </a:t>
            </a:r>
            <a:r>
              <a:rPr lang="ar-SA" sz="6000" b="1" dirty="0" err="1" smtClean="0"/>
              <a:t>الالوليات</a:t>
            </a:r>
            <a:r>
              <a:rPr lang="ar-SA" sz="6000" b="1" dirty="0" smtClean="0"/>
              <a:t> في تقديم </a:t>
            </a:r>
            <a:r>
              <a:rPr lang="ar-SA" sz="6000" b="1" dirty="0" err="1" smtClean="0"/>
              <a:t>الخدمةالولادية</a:t>
            </a:r>
            <a:r>
              <a:rPr lang="ar-SA" sz="6000" b="1" dirty="0" smtClean="0"/>
              <a:t> </a:t>
            </a:r>
            <a:endParaRPr lang="en-US" sz="6000" b="1" dirty="0"/>
          </a:p>
        </p:txBody>
      </p:sp>
    </p:spTree>
    <p:extLst>
      <p:ext uri="{BB962C8B-B14F-4D97-AF65-F5344CB8AC3E}">
        <p14:creationId xmlns:p14="http://schemas.microsoft.com/office/powerpoint/2010/main" val="1035174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تقييم الوضع</a:t>
            </a:r>
            <a:endParaRPr lang="en-US" dirty="0"/>
          </a:p>
        </p:txBody>
      </p:sp>
      <p:sp>
        <p:nvSpPr>
          <p:cNvPr id="3" name="Content Placeholder 2"/>
          <p:cNvSpPr>
            <a:spLocks noGrp="1"/>
          </p:cNvSpPr>
          <p:nvPr>
            <p:ph idx="1"/>
          </p:nvPr>
        </p:nvSpPr>
        <p:spPr>
          <a:xfrm>
            <a:off x="677334" y="1341121"/>
            <a:ext cx="8596668" cy="4700242"/>
          </a:xfrm>
          <a:solidFill>
            <a:schemeClr val="accent1">
              <a:lumMod val="40000"/>
              <a:lumOff val="60000"/>
            </a:schemeClr>
          </a:solidFill>
        </p:spPr>
        <p:txBody>
          <a:bodyPr>
            <a:noAutofit/>
          </a:bodyPr>
          <a:lstStyle/>
          <a:p>
            <a:pPr algn="r" rtl="1"/>
            <a:r>
              <a:rPr lang="en-US" sz="4800" b="1" dirty="0" smtClean="0"/>
              <a:t>: </a:t>
            </a:r>
            <a:r>
              <a:rPr lang="en-US" sz="4800" b="1" dirty="0" err="1"/>
              <a:t>حالما</a:t>
            </a:r>
            <a:r>
              <a:rPr lang="en-US" sz="4800" b="1" dirty="0"/>
              <a:t> </a:t>
            </a:r>
            <a:r>
              <a:rPr lang="en-US" sz="4800" b="1" dirty="0" err="1"/>
              <a:t>تصل</a:t>
            </a:r>
            <a:r>
              <a:rPr lang="en-US" sz="4800" b="1" dirty="0"/>
              <a:t> </a:t>
            </a:r>
            <a:r>
              <a:rPr lang="en-US" sz="4800" b="1" dirty="0" err="1"/>
              <a:t>حامل</a:t>
            </a:r>
            <a:r>
              <a:rPr lang="en-US" sz="4800" b="1" dirty="0"/>
              <a:t> </a:t>
            </a:r>
            <a:r>
              <a:rPr lang="en-US" sz="4800" b="1" dirty="0" err="1"/>
              <a:t>إلى</a:t>
            </a:r>
            <a:r>
              <a:rPr lang="en-US" sz="4800" b="1" dirty="0"/>
              <a:t> </a:t>
            </a:r>
            <a:r>
              <a:rPr lang="en-US" sz="4800" b="1" dirty="0" err="1"/>
              <a:t>حالة</a:t>
            </a:r>
            <a:r>
              <a:rPr lang="en-US" sz="4800" b="1" dirty="0"/>
              <a:t> </a:t>
            </a:r>
            <a:r>
              <a:rPr lang="en-US" sz="4800" b="1" dirty="0" err="1"/>
              <a:t>مخاض</a:t>
            </a:r>
            <a:r>
              <a:rPr lang="en-US" sz="4800" b="1" dirty="0"/>
              <a:t> </a:t>
            </a:r>
            <a:r>
              <a:rPr lang="en-US" sz="4800" b="1" dirty="0" err="1"/>
              <a:t>على</a:t>
            </a:r>
            <a:r>
              <a:rPr lang="en-US" sz="4800" b="1" dirty="0"/>
              <a:t> </a:t>
            </a:r>
            <a:r>
              <a:rPr lang="en-US" sz="4800" b="1" dirty="0" err="1"/>
              <a:t>ضابط</a:t>
            </a:r>
            <a:r>
              <a:rPr lang="en-US" sz="4800" b="1" dirty="0"/>
              <a:t> </a:t>
            </a:r>
            <a:r>
              <a:rPr lang="en-US" sz="4800" b="1" dirty="0" err="1"/>
              <a:t>الإسعاف</a:t>
            </a:r>
            <a:r>
              <a:rPr lang="en-US" sz="4800" b="1" dirty="0"/>
              <a:t> </a:t>
            </a:r>
            <a:r>
              <a:rPr lang="en-US" sz="4800" b="1" dirty="0" err="1"/>
              <a:t>المتولي</a:t>
            </a:r>
            <a:r>
              <a:rPr lang="en-US" sz="4800" b="1" dirty="0"/>
              <a:t> </a:t>
            </a:r>
            <a:r>
              <a:rPr lang="en-US" sz="4800" b="1" dirty="0" err="1"/>
              <a:t>أمرها</a:t>
            </a:r>
            <a:r>
              <a:rPr lang="en-US" sz="4800" b="1" dirty="0"/>
              <a:t> </a:t>
            </a:r>
            <a:r>
              <a:rPr lang="en-US" sz="4800" b="1" dirty="0" err="1"/>
              <a:t>أن</a:t>
            </a:r>
            <a:r>
              <a:rPr lang="en-US" sz="4800" b="1" dirty="0"/>
              <a:t> </a:t>
            </a:r>
            <a:r>
              <a:rPr lang="en-US" sz="4800" b="1" dirty="0" err="1"/>
              <a:t>يستفهم</a:t>
            </a:r>
            <a:r>
              <a:rPr lang="en-US" sz="4800" b="1" dirty="0"/>
              <a:t> </a:t>
            </a:r>
            <a:r>
              <a:rPr lang="en-US" sz="4800" b="1" dirty="0" err="1"/>
              <a:t>منها</a:t>
            </a:r>
            <a:r>
              <a:rPr lang="en-US" sz="4800" b="1" dirty="0"/>
              <a:t> </a:t>
            </a:r>
            <a:r>
              <a:rPr lang="en-US" sz="4800" b="1" dirty="0" err="1"/>
              <a:t>إذا</a:t>
            </a:r>
            <a:r>
              <a:rPr lang="en-US" sz="4800" b="1" dirty="0"/>
              <a:t> </a:t>
            </a:r>
            <a:r>
              <a:rPr lang="en-US" sz="4800" b="1" dirty="0" err="1"/>
              <a:t>كانت</a:t>
            </a:r>
            <a:r>
              <a:rPr lang="en-US" sz="4800" b="1" dirty="0"/>
              <a:t> </a:t>
            </a:r>
            <a:r>
              <a:rPr lang="en-US" sz="4800" b="1" dirty="0" err="1"/>
              <a:t>هذه</a:t>
            </a:r>
            <a:r>
              <a:rPr lang="en-US" sz="4800" b="1" dirty="0"/>
              <a:t> </a:t>
            </a:r>
            <a:r>
              <a:rPr lang="en-US" sz="4800" b="1" dirty="0" err="1"/>
              <a:t>أول</a:t>
            </a:r>
            <a:r>
              <a:rPr lang="en-US" sz="4800" b="1" dirty="0"/>
              <a:t> </a:t>
            </a:r>
            <a:r>
              <a:rPr lang="en-US" sz="4800" b="1" dirty="0" err="1"/>
              <a:t>ولادة</a:t>
            </a:r>
            <a:r>
              <a:rPr lang="en-US" sz="4800" b="1" dirty="0"/>
              <a:t> </a:t>
            </a:r>
            <a:r>
              <a:rPr lang="en-US" sz="4800" b="1" dirty="0" err="1"/>
              <a:t>لها</a:t>
            </a:r>
            <a:r>
              <a:rPr lang="en-US" sz="4800" b="1" dirty="0"/>
              <a:t> </a:t>
            </a:r>
            <a:r>
              <a:rPr lang="en-US" sz="4800" b="1" dirty="0" err="1"/>
              <a:t>وإذا</a:t>
            </a:r>
            <a:r>
              <a:rPr lang="en-US" sz="4800" b="1" dirty="0"/>
              <a:t> </a:t>
            </a:r>
            <a:r>
              <a:rPr lang="en-US" sz="4800" b="1" dirty="0" err="1"/>
              <a:t>ما</a:t>
            </a:r>
            <a:r>
              <a:rPr lang="en-US" sz="4800" b="1" dirty="0"/>
              <a:t> </a:t>
            </a:r>
            <a:r>
              <a:rPr lang="en-US" sz="4800" b="1" dirty="0" err="1"/>
              <a:t>كانت</a:t>
            </a:r>
            <a:r>
              <a:rPr lang="en-US" sz="4800" b="1" dirty="0"/>
              <a:t> </a:t>
            </a:r>
            <a:r>
              <a:rPr lang="en-US" sz="4800" b="1" dirty="0" err="1"/>
              <a:t>تشعر</a:t>
            </a:r>
            <a:r>
              <a:rPr lang="en-US" sz="4800" b="1" dirty="0"/>
              <a:t> </a:t>
            </a:r>
            <a:r>
              <a:rPr lang="en-US" sz="4800" b="1" dirty="0" err="1"/>
              <a:t>وكأنها</a:t>
            </a:r>
            <a:r>
              <a:rPr lang="en-US" sz="4800" b="1" dirty="0"/>
              <a:t> </a:t>
            </a:r>
            <a:r>
              <a:rPr lang="en-US" sz="4800" b="1" dirty="0" err="1"/>
              <a:t>تريد</a:t>
            </a:r>
            <a:r>
              <a:rPr lang="en-US" sz="4800" b="1" dirty="0"/>
              <a:t> </a:t>
            </a:r>
            <a:r>
              <a:rPr lang="en-US" sz="4800" b="1" dirty="0" err="1"/>
              <a:t>أن</a:t>
            </a:r>
            <a:r>
              <a:rPr lang="en-US" sz="4800" b="1" dirty="0"/>
              <a:t> </a:t>
            </a:r>
            <a:r>
              <a:rPr lang="en-US" sz="4800" b="1" dirty="0" err="1"/>
              <a:t>تشد</a:t>
            </a:r>
            <a:r>
              <a:rPr lang="en-US" sz="4800" b="1" dirty="0"/>
              <a:t> </a:t>
            </a:r>
            <a:r>
              <a:rPr lang="en-US" sz="4800" b="1" dirty="0" err="1"/>
              <a:t>إلى</a:t>
            </a:r>
            <a:r>
              <a:rPr lang="en-US" sz="4800" b="1" dirty="0"/>
              <a:t> </a:t>
            </a:r>
            <a:r>
              <a:rPr lang="en-US" sz="4800" b="1" dirty="0" err="1"/>
              <a:t>أسفل</a:t>
            </a:r>
            <a:r>
              <a:rPr lang="en-US" sz="4800" b="1" dirty="0"/>
              <a:t>، </a:t>
            </a:r>
            <a:r>
              <a:rPr lang="en-US" sz="4800" b="1" dirty="0" err="1"/>
              <a:t>وهو</a:t>
            </a:r>
            <a:r>
              <a:rPr lang="en-US" sz="4800" b="1" dirty="0"/>
              <a:t> </a:t>
            </a:r>
            <a:r>
              <a:rPr lang="en-US" sz="4800" b="1" dirty="0" err="1"/>
              <a:t>نفس</a:t>
            </a:r>
            <a:r>
              <a:rPr lang="en-US" sz="4800" b="1" dirty="0"/>
              <a:t> </a:t>
            </a:r>
            <a:r>
              <a:rPr lang="en-US" sz="4800" b="1" dirty="0" err="1"/>
              <a:t>الشعور</a:t>
            </a:r>
            <a:r>
              <a:rPr lang="en-US" sz="4800" b="1" dirty="0"/>
              <a:t> </a:t>
            </a:r>
            <a:r>
              <a:rPr lang="en-US" sz="4800" b="1" dirty="0" err="1"/>
              <a:t>بالثقل</a:t>
            </a:r>
            <a:r>
              <a:rPr lang="en-US" sz="4800" b="1" dirty="0"/>
              <a:t> </a:t>
            </a:r>
            <a:r>
              <a:rPr lang="en-US" sz="4800" b="1" dirty="0" err="1"/>
              <a:t>الناتج</a:t>
            </a:r>
            <a:r>
              <a:rPr lang="en-US" sz="4800" b="1" dirty="0"/>
              <a:t> </a:t>
            </a:r>
            <a:r>
              <a:rPr lang="en-US" sz="4800" b="1" dirty="0" err="1"/>
              <a:t>عن</a:t>
            </a:r>
            <a:r>
              <a:rPr lang="en-US" sz="4800" b="1" dirty="0"/>
              <a:t> </a:t>
            </a:r>
            <a:r>
              <a:rPr lang="en-US" sz="4800" b="1" dirty="0" err="1"/>
              <a:t>وجود</a:t>
            </a:r>
            <a:r>
              <a:rPr lang="en-US" sz="4800" b="1" dirty="0"/>
              <a:t> </a:t>
            </a:r>
            <a:r>
              <a:rPr lang="en-US" sz="4800" b="1" dirty="0" err="1"/>
              <a:t>البراز</a:t>
            </a:r>
            <a:r>
              <a:rPr lang="en-US" sz="4800" b="1" dirty="0"/>
              <a:t> </a:t>
            </a:r>
            <a:r>
              <a:rPr lang="en-US" sz="4800" b="1" dirty="0" err="1"/>
              <a:t>في</a:t>
            </a:r>
            <a:r>
              <a:rPr lang="en-US" sz="4800" b="1" dirty="0"/>
              <a:t> </a:t>
            </a:r>
            <a:r>
              <a:rPr lang="en-US" sz="4800" b="1" dirty="0" err="1"/>
              <a:t>المخرج</a:t>
            </a:r>
            <a:endParaRPr lang="en-US" sz="4800" b="1" dirty="0"/>
          </a:p>
        </p:txBody>
      </p:sp>
    </p:spTree>
    <p:extLst>
      <p:ext uri="{BB962C8B-B14F-4D97-AF65-F5344CB8AC3E}">
        <p14:creationId xmlns:p14="http://schemas.microsoft.com/office/powerpoint/2010/main" val="1399393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0"/>
            <a:ext cx="8385386" cy="6248399"/>
          </a:xfrm>
          <a:solidFill>
            <a:schemeClr val="accent1">
              <a:lumMod val="40000"/>
              <a:lumOff val="60000"/>
            </a:schemeClr>
          </a:solidFill>
        </p:spPr>
        <p:txBody>
          <a:bodyPr>
            <a:normAutofit/>
          </a:bodyPr>
          <a:lstStyle/>
          <a:p>
            <a:pPr algn="ctr" rtl="1"/>
            <a:endParaRPr lang="ar-SA" sz="6000" b="1" dirty="0" smtClean="0"/>
          </a:p>
          <a:p>
            <a:pPr algn="ctr" rtl="1"/>
            <a:r>
              <a:rPr lang="ar-SA" sz="6000" b="1" dirty="0" smtClean="0"/>
              <a:t>اتقان التقنيات </a:t>
            </a:r>
            <a:r>
              <a:rPr lang="ar-SA" sz="6000" b="1" dirty="0" err="1" smtClean="0"/>
              <a:t>الاسعافية</a:t>
            </a:r>
            <a:r>
              <a:rPr lang="ar-SA" sz="6000" b="1" dirty="0" smtClean="0"/>
              <a:t> الازمة للولادة الامنة  </a:t>
            </a:r>
            <a:r>
              <a:rPr lang="ar-SA" sz="6000" b="1" dirty="0"/>
              <a:t>و</a:t>
            </a:r>
            <a:r>
              <a:rPr lang="ar-SA" sz="6000" b="1" dirty="0" smtClean="0"/>
              <a:t>تقديمها بشكل فعال وآمن</a:t>
            </a:r>
            <a:endParaRPr lang="en-US" sz="6000" b="1" dirty="0"/>
          </a:p>
        </p:txBody>
      </p:sp>
    </p:spTree>
    <p:extLst>
      <p:ext uri="{BB962C8B-B14F-4D97-AF65-F5344CB8AC3E}">
        <p14:creationId xmlns:p14="http://schemas.microsoft.com/office/powerpoint/2010/main" val="1052352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162560"/>
            <a:ext cx="8596668" cy="6522719"/>
          </a:xfrm>
          <a:solidFill>
            <a:schemeClr val="accent1">
              <a:lumMod val="40000"/>
              <a:lumOff val="60000"/>
            </a:schemeClr>
          </a:solidFill>
        </p:spPr>
        <p:txBody>
          <a:bodyPr>
            <a:normAutofit/>
          </a:bodyPr>
          <a:lstStyle/>
          <a:p>
            <a:pPr algn="r" rtl="1"/>
            <a:endParaRPr lang="ar-SA" sz="4800" b="1" dirty="0" smtClean="0"/>
          </a:p>
          <a:p>
            <a:pPr algn="r" rtl="1"/>
            <a:r>
              <a:rPr lang="ar-SA" sz="4800" b="1" dirty="0" smtClean="0"/>
              <a:t>نقل الحامل  اذا اقتضت الضرورة بشكل امن وسليم</a:t>
            </a:r>
          </a:p>
          <a:p>
            <a:pPr algn="r" rtl="1"/>
            <a:r>
              <a:rPr lang="ar-SA" sz="4800" b="1" dirty="0" smtClean="0"/>
              <a:t>مراقبة وتسجيل وضع المريضة بدقة </a:t>
            </a:r>
          </a:p>
          <a:p>
            <a:pPr algn="r" rtl="1"/>
            <a:r>
              <a:rPr lang="ar-SA" sz="4800" b="1" dirty="0" smtClean="0"/>
              <a:t>توضيح  الحامل حالتها اذا اقتضى الامر</a:t>
            </a:r>
          </a:p>
          <a:p>
            <a:pPr algn="r" rtl="1"/>
            <a:endParaRPr lang="en-US" sz="4800" b="1" dirty="0"/>
          </a:p>
        </p:txBody>
      </p:sp>
    </p:spTree>
    <p:extLst>
      <p:ext uri="{BB962C8B-B14F-4D97-AF65-F5344CB8AC3E}">
        <p14:creationId xmlns:p14="http://schemas.microsoft.com/office/powerpoint/2010/main" val="1974391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325121"/>
            <a:ext cx="8596668" cy="5716242"/>
          </a:xfrm>
          <a:solidFill>
            <a:schemeClr val="accent1">
              <a:lumMod val="40000"/>
              <a:lumOff val="60000"/>
            </a:schemeClr>
          </a:solidFill>
        </p:spPr>
        <p:txBody>
          <a:bodyPr>
            <a:normAutofit/>
          </a:bodyPr>
          <a:lstStyle/>
          <a:p>
            <a:pPr algn="r" rtl="1"/>
            <a:endParaRPr lang="ar-SA" sz="5400" b="1" dirty="0" smtClean="0"/>
          </a:p>
          <a:p>
            <a:pPr algn="ctr" rtl="1"/>
            <a:r>
              <a:rPr lang="ar-SA" sz="5400" b="1" dirty="0" smtClean="0"/>
              <a:t>تهدئه الحامل وتقديم الدعم </a:t>
            </a:r>
            <a:r>
              <a:rPr lang="ar-SA" sz="5400" b="1" dirty="0" err="1" smtClean="0"/>
              <a:t>النفسى</a:t>
            </a:r>
            <a:r>
              <a:rPr lang="ar-SA" sz="5400" b="1" dirty="0" smtClean="0"/>
              <a:t> لها </a:t>
            </a:r>
            <a:r>
              <a:rPr lang="ar-SA" sz="5400" b="1" dirty="0" err="1" smtClean="0"/>
              <a:t>ولإسراتها</a:t>
            </a:r>
            <a:r>
              <a:rPr lang="ar-SA" sz="5400" b="1" dirty="0" smtClean="0"/>
              <a:t>  قدر الامكان</a:t>
            </a:r>
          </a:p>
          <a:p>
            <a:endParaRPr lang="en-US" sz="5400" dirty="0"/>
          </a:p>
        </p:txBody>
      </p:sp>
    </p:spTree>
    <p:extLst>
      <p:ext uri="{BB962C8B-B14F-4D97-AF65-F5344CB8AC3E}">
        <p14:creationId xmlns:p14="http://schemas.microsoft.com/office/powerpoint/2010/main" val="2758283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205" y="469255"/>
            <a:ext cx="8737797" cy="2409542"/>
          </a:xfrm>
          <a:solidFill>
            <a:schemeClr val="accent1">
              <a:lumMod val="40000"/>
              <a:lumOff val="60000"/>
            </a:schemeClr>
          </a:solidFill>
        </p:spPr>
        <p:txBody>
          <a:bodyPr>
            <a:noAutofit/>
          </a:bodyPr>
          <a:lstStyle/>
          <a:p>
            <a:pPr algn="ctr"/>
            <a:r>
              <a:rPr lang="ar-SA" sz="4800" b="1" dirty="0" smtClean="0"/>
              <a:t>المستشارة الطبية </a:t>
            </a:r>
            <a:br>
              <a:rPr lang="ar-SA" sz="4800" b="1" dirty="0" smtClean="0"/>
            </a:br>
            <a:r>
              <a:rPr lang="ar-SA" sz="4800" b="1" dirty="0" err="1" smtClean="0"/>
              <a:t>دسهير</a:t>
            </a:r>
            <a:r>
              <a:rPr lang="ar-SA" sz="4800" b="1" dirty="0" smtClean="0"/>
              <a:t> </a:t>
            </a:r>
            <a:r>
              <a:rPr lang="ar-SA" sz="4800" b="1" dirty="0" err="1" smtClean="0"/>
              <a:t>فتحى</a:t>
            </a:r>
            <a:r>
              <a:rPr lang="ar-SA" sz="4800" b="1" dirty="0" smtClean="0"/>
              <a:t> بك درنة</a:t>
            </a:r>
            <a:endParaRPr lang="en-US" sz="4800" b="1" dirty="0"/>
          </a:p>
        </p:txBody>
      </p:sp>
      <p:sp>
        <p:nvSpPr>
          <p:cNvPr id="3" name="Content Placeholder 2"/>
          <p:cNvSpPr>
            <a:spLocks noGrp="1"/>
          </p:cNvSpPr>
          <p:nvPr>
            <p:ph idx="1"/>
          </p:nvPr>
        </p:nvSpPr>
        <p:spPr>
          <a:xfrm>
            <a:off x="536205" y="2878797"/>
            <a:ext cx="8737797" cy="3979203"/>
          </a:xfrm>
          <a:solidFill>
            <a:schemeClr val="accent1">
              <a:lumMod val="40000"/>
              <a:lumOff val="60000"/>
            </a:schemeClr>
          </a:solidFill>
        </p:spPr>
        <p:txBody>
          <a:bodyPr>
            <a:normAutofit/>
          </a:bodyPr>
          <a:lstStyle/>
          <a:p>
            <a:endParaRPr lang="en-US" sz="4400" dirty="0"/>
          </a:p>
        </p:txBody>
      </p:sp>
      <p:sp>
        <p:nvSpPr>
          <p:cNvPr id="4" name="Rectangle 3"/>
          <p:cNvSpPr/>
          <p:nvPr/>
        </p:nvSpPr>
        <p:spPr>
          <a:xfrm>
            <a:off x="536205" y="2878797"/>
            <a:ext cx="8794394" cy="1569660"/>
          </a:xfrm>
          <a:prstGeom prst="rect">
            <a:avLst/>
          </a:prstGeom>
          <a:solidFill>
            <a:schemeClr val="accent1">
              <a:lumMod val="40000"/>
              <a:lumOff val="60000"/>
            </a:schemeClr>
          </a:solidFill>
        </p:spPr>
        <p:txBody>
          <a:bodyPr wrap="none" lIns="91440" tIns="45720" rIns="91440" bIns="45720">
            <a:spAutoFit/>
          </a:bodyPr>
          <a:lstStyle/>
          <a:p>
            <a:pPr algn="ctr"/>
            <a:r>
              <a:rPr lang="ar-SA" sz="4800" b="1" cap="none" spc="0" dirty="0" smtClean="0">
                <a:ln w="22225">
                  <a:solidFill>
                    <a:schemeClr val="accent2"/>
                  </a:solidFill>
                  <a:prstDash val="solid"/>
                </a:ln>
                <a:solidFill>
                  <a:schemeClr val="accent2">
                    <a:lumMod val="40000"/>
                    <a:lumOff val="60000"/>
                  </a:schemeClr>
                </a:solidFill>
                <a:effectLst/>
              </a:rPr>
              <a:t>رئيس قسم صحة الأم والطفل </a:t>
            </a:r>
          </a:p>
          <a:p>
            <a:pPr algn="ctr"/>
            <a:r>
              <a:rPr lang="ar-SA" sz="4800" b="1" cap="none" spc="0" dirty="0" smtClean="0">
                <a:ln w="22225">
                  <a:solidFill>
                    <a:schemeClr val="accent2"/>
                  </a:solidFill>
                  <a:prstDash val="solid"/>
                </a:ln>
                <a:solidFill>
                  <a:schemeClr val="accent2">
                    <a:lumMod val="40000"/>
                    <a:lumOff val="60000"/>
                  </a:schemeClr>
                </a:solidFill>
                <a:effectLst/>
              </a:rPr>
              <a:t>واليافعات</a:t>
            </a:r>
            <a:endParaRPr lang="en-US" sz="4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76843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9690859" cy="5306899"/>
          </a:xfrm>
          <a:solidFill>
            <a:schemeClr val="accent1">
              <a:lumMod val="40000"/>
              <a:lumOff val="60000"/>
            </a:schemeClr>
          </a:solidFill>
        </p:spPr>
      </p:pic>
    </p:spTree>
    <p:extLst>
      <p:ext uri="{BB962C8B-B14F-4D97-AF65-F5344CB8AC3E}">
        <p14:creationId xmlns:p14="http://schemas.microsoft.com/office/powerpoint/2010/main" val="452162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b="1" dirty="0" smtClean="0"/>
              <a:t>المعايير الدولية للولادة الامنة</a:t>
            </a:r>
            <a:endParaRPr lang="en-US" sz="4000" b="1" dirty="0"/>
          </a:p>
        </p:txBody>
      </p:sp>
      <p:sp>
        <p:nvSpPr>
          <p:cNvPr id="3" name="Content Placeholder 2"/>
          <p:cNvSpPr>
            <a:spLocks noGrp="1"/>
          </p:cNvSpPr>
          <p:nvPr>
            <p:ph idx="1"/>
          </p:nvPr>
        </p:nvSpPr>
        <p:spPr>
          <a:xfrm>
            <a:off x="677334" y="1219201"/>
            <a:ext cx="8596668" cy="5638800"/>
          </a:xfrm>
          <a:solidFill>
            <a:schemeClr val="accent1">
              <a:lumMod val="40000"/>
              <a:lumOff val="60000"/>
            </a:schemeClr>
          </a:solidFill>
        </p:spPr>
        <p:txBody>
          <a:bodyPr>
            <a:normAutofit lnSpcReduction="10000"/>
          </a:bodyPr>
          <a:lstStyle/>
          <a:p>
            <a:pPr algn="r" rtl="1"/>
            <a:endParaRPr lang="ar-SA" sz="2400" b="1" dirty="0" smtClean="0"/>
          </a:p>
          <a:p>
            <a:pPr algn="r" rtl="1"/>
            <a:r>
              <a:rPr lang="ar-LY" sz="2400" b="1" dirty="0" smtClean="0"/>
              <a:t>ارتقاء </a:t>
            </a:r>
            <a:r>
              <a:rPr lang="ar-LY" sz="2400" b="1" dirty="0"/>
              <a:t>بالتدبير العلاجي والتنظيم والإمدادات وقدرة الموارد </a:t>
            </a:r>
            <a:endParaRPr lang="ar-SA" sz="2400" b="1" dirty="0" smtClean="0"/>
          </a:p>
          <a:p>
            <a:pPr algn="r" rtl="1"/>
            <a:r>
              <a:rPr lang="ar-LY" sz="2400" b="1" dirty="0" smtClean="0"/>
              <a:t>البشرية </a:t>
            </a:r>
            <a:r>
              <a:rPr lang="ar-LY" sz="2400" b="1" dirty="0"/>
              <a:t>في تقديم رعاية الأم وحديثي الولادة والإشراف عليها. </a:t>
            </a:r>
          </a:p>
          <a:p>
            <a:pPr algn="r" rtl="1"/>
            <a:r>
              <a:rPr lang="ar-LY" sz="2400" b="1" dirty="0"/>
              <a:t>تحسين نوعية الرعاية الصحية الإنجابية وإتاحتها، وخاصة خدمات الأم وحديثي الولادة، بسرعة إدخال المعايير الدولية والممارسات المسندة بالبيناتً. </a:t>
            </a:r>
            <a:r>
              <a:rPr lang="en-US" sz="2400" b="1" dirty="0"/>
              <a:t>practices. </a:t>
            </a:r>
          </a:p>
          <a:p>
            <a:pPr algn="r" rtl="1"/>
            <a:r>
              <a:rPr lang="ar-LY" sz="2400" b="1" dirty="0"/>
              <a:t>زيادة توافر الرعاية </a:t>
            </a:r>
            <a:r>
              <a:rPr lang="ar-LY" sz="2400" b="1" dirty="0" smtClean="0"/>
              <a:t>الإنجابية</a:t>
            </a:r>
            <a:r>
              <a:rPr lang="ar-LY" sz="2400" b="1" dirty="0"/>
              <a:t> وخدمات الأمومة </a:t>
            </a:r>
            <a:r>
              <a:rPr lang="ar-LY" sz="2400" b="1" dirty="0" smtClean="0"/>
              <a:t>المأمونة</a:t>
            </a:r>
            <a:endParaRPr lang="ar-SA" sz="2400" b="1" dirty="0" smtClean="0"/>
          </a:p>
          <a:p>
            <a:pPr algn="r" rtl="1"/>
            <a:r>
              <a:rPr lang="ar-LY" sz="2400" b="1" dirty="0" smtClean="0"/>
              <a:t>تم </a:t>
            </a:r>
            <a:r>
              <a:rPr lang="ar-LY" sz="2400" b="1" dirty="0"/>
              <a:t>التركيز بصورة كبيرة أيضاً على بناء القدرات والتأهيل المهني للقوى العاملة الصحية</a:t>
            </a:r>
          </a:p>
          <a:p>
            <a:pPr algn="r" rtl="1"/>
            <a:r>
              <a:rPr lang="ar-LY" sz="2400" b="1" dirty="0" smtClean="0"/>
              <a:t>فتح </a:t>
            </a:r>
            <a:r>
              <a:rPr lang="ar-LY" sz="2400" b="1" dirty="0"/>
              <a:t>مقرر القبالة في كلية الطب</a:t>
            </a:r>
            <a:endParaRPr lang="en-US" sz="2400" b="1" dirty="0"/>
          </a:p>
          <a:p>
            <a:pPr algn="r" rtl="1"/>
            <a:endParaRPr lang="ar-SA" sz="2400" b="1" dirty="0" smtClean="0"/>
          </a:p>
          <a:p>
            <a:pPr algn="r" rtl="1"/>
            <a:r>
              <a:rPr lang="ar-LY" sz="2400" b="1" dirty="0" smtClean="0"/>
              <a:t> </a:t>
            </a:r>
            <a:endParaRPr lang="en-US" sz="2400" b="1" dirty="0"/>
          </a:p>
        </p:txBody>
      </p:sp>
    </p:spTree>
    <p:extLst>
      <p:ext uri="{BB962C8B-B14F-4D97-AF65-F5344CB8AC3E}">
        <p14:creationId xmlns:p14="http://schemas.microsoft.com/office/powerpoint/2010/main" val="419651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791786" cy="5431762"/>
          </a:xfrm>
          <a:solidFill>
            <a:schemeClr val="accent1">
              <a:lumMod val="40000"/>
              <a:lumOff val="60000"/>
            </a:schemeClr>
          </a:solidFill>
        </p:spPr>
        <p:txBody>
          <a:bodyPr>
            <a:noAutofit/>
          </a:bodyPr>
          <a:lstStyle/>
          <a:p>
            <a:pPr algn="r" rtl="1"/>
            <a:r>
              <a:rPr lang="ar-LY" sz="4000" b="1" dirty="0"/>
              <a:t>. صُمِّمَت الاستراتيجيات الفرعية للانتفاع من الموارد المتوافرة، وأحياناً بالمشاركة مع البرامج المحلية الموجودة لاستهداف قضايا الصحة الإنجابية والجنسية الخاصة المنتشرة في منطقة معينة. مكن هذا الأسلوب العملي من تنفيذ برامج فعالة متوافقة مع الظروف المحلية.</a:t>
            </a:r>
          </a:p>
          <a:p>
            <a:pPr algn="r" rtl="1"/>
            <a:endParaRPr lang="en-US" sz="4000" b="1" dirty="0"/>
          </a:p>
        </p:txBody>
      </p:sp>
    </p:spTree>
    <p:extLst>
      <p:ext uri="{BB962C8B-B14F-4D97-AF65-F5344CB8AC3E}">
        <p14:creationId xmlns:p14="http://schemas.microsoft.com/office/powerpoint/2010/main" val="105146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0"/>
            <a:ext cx="8596668" cy="5872480"/>
          </a:xfrm>
          <a:solidFill>
            <a:schemeClr val="accent1">
              <a:lumMod val="40000"/>
              <a:lumOff val="60000"/>
            </a:schemeClr>
          </a:solidFill>
        </p:spPr>
        <p:txBody>
          <a:bodyPr>
            <a:noAutofit/>
          </a:bodyPr>
          <a:lstStyle/>
          <a:p>
            <a:pPr algn="r" rtl="1"/>
            <a:r>
              <a:rPr lang="ar-LY" sz="3600" b="1" dirty="0" smtClean="0"/>
              <a:t>تعزيز </a:t>
            </a:r>
            <a:r>
              <a:rPr lang="ar-LY" sz="3600" b="1" dirty="0"/>
              <a:t>مشاركة المنظمات الحكومية وغير الحكومية والمانحة في جهود التنفيذ، وتحسين التعاون والتنسيق بين القطاعات في أنشطة الصحة الإنجابية والأمومة المأمونة. </a:t>
            </a:r>
          </a:p>
          <a:p>
            <a:pPr algn="r" rtl="1"/>
            <a:r>
              <a:rPr lang="ar-LY" sz="3600" b="1" dirty="0"/>
              <a:t>تعزيز مشاركة النساء والأزواج وأعضاء المجتمع والعائلة الآخرين في الوقاية من مضاعفات الحمل والولادة وما بعد الولادة وضمان إتاحةٍ لخدمات الأمومة المأمونة في وقتها</a:t>
            </a:r>
          </a:p>
          <a:p>
            <a:pPr algn="r" rtl="1"/>
            <a:endParaRPr lang="en-US" sz="3600" b="1" dirty="0"/>
          </a:p>
        </p:txBody>
      </p:sp>
    </p:spTree>
    <p:extLst>
      <p:ext uri="{BB962C8B-B14F-4D97-AF65-F5344CB8AC3E}">
        <p14:creationId xmlns:p14="http://schemas.microsoft.com/office/powerpoint/2010/main" val="1338693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LY" b="1" dirty="0" smtClean="0"/>
              <a:t>تخصص طب الطوارئ؟</a:t>
            </a:r>
          </a:p>
        </p:txBody>
      </p:sp>
      <p:sp>
        <p:nvSpPr>
          <p:cNvPr id="3" name="Content Placeholder 2"/>
          <p:cNvSpPr>
            <a:spLocks noGrp="1"/>
          </p:cNvSpPr>
          <p:nvPr>
            <p:ph idx="1"/>
          </p:nvPr>
        </p:nvSpPr>
        <p:spPr>
          <a:xfrm>
            <a:off x="677334" y="1591629"/>
            <a:ext cx="8596668" cy="4697411"/>
          </a:xfrm>
          <a:solidFill>
            <a:schemeClr val="accent1">
              <a:lumMod val="40000"/>
              <a:lumOff val="60000"/>
            </a:schemeClr>
          </a:solidFill>
        </p:spPr>
        <p:txBody>
          <a:bodyPr>
            <a:noAutofit/>
          </a:bodyPr>
          <a:lstStyle/>
          <a:p>
            <a:pPr algn="r" rtl="1"/>
            <a:r>
              <a:rPr lang="ar-LY" sz="4000" b="1" dirty="0" err="1" smtClean="0"/>
              <a:t>ماهو</a:t>
            </a:r>
            <a:r>
              <a:rPr lang="ar-LY" sz="4000" b="1" dirty="0" smtClean="0"/>
              <a:t> يعني هذا التخصص بدراسة الطرق العلمية للتعامل مع الحالات الطبية الطارئة </a:t>
            </a:r>
            <a:endParaRPr lang="ar-SA" sz="4000" b="1" dirty="0" smtClean="0"/>
          </a:p>
          <a:p>
            <a:pPr algn="r" rtl="1"/>
            <a:r>
              <a:rPr lang="ar-LY" sz="4000" b="1" dirty="0" err="1" smtClean="0"/>
              <a:t>والإسعافية</a:t>
            </a:r>
            <a:r>
              <a:rPr lang="ar-LY" sz="4000" b="1" dirty="0" smtClean="0"/>
              <a:t> كالإصابات والجروح والكسور والإغماء وإجراء علميات الإنعاش القلبي </a:t>
            </a:r>
            <a:r>
              <a:rPr lang="ar-LY" sz="4000" b="1" dirty="0" err="1" smtClean="0"/>
              <a:t>الرئو</a:t>
            </a:r>
            <a:r>
              <a:rPr lang="ar-SA" sz="4000" b="1" dirty="0" smtClean="0"/>
              <a:t>ي والولادة الطارئة</a:t>
            </a:r>
            <a:r>
              <a:rPr lang="ar-LY" sz="4000" b="1" dirty="0" smtClean="0"/>
              <a:t>.</a:t>
            </a:r>
            <a:br>
              <a:rPr lang="ar-LY" sz="4000" b="1" dirty="0" smtClean="0"/>
            </a:br>
            <a:r>
              <a:rPr lang="ar-LY" sz="4000" b="1" dirty="0" smtClean="0"/>
              <a:t/>
            </a:r>
            <a:br>
              <a:rPr lang="ar-LY" sz="4000" b="1" dirty="0" smtClean="0"/>
            </a:br>
            <a:r>
              <a:rPr lang="ar-LY" sz="4000" b="1" dirty="0" smtClean="0"/>
              <a:t/>
            </a:r>
            <a:br>
              <a:rPr lang="ar-LY" sz="4000" b="1" dirty="0" smtClean="0"/>
            </a:br>
            <a:endParaRPr lang="en-US" sz="4000" b="1" dirty="0"/>
          </a:p>
        </p:txBody>
      </p:sp>
    </p:spTree>
    <p:extLst>
      <p:ext uri="{BB962C8B-B14F-4D97-AF65-F5344CB8AC3E}">
        <p14:creationId xmlns:p14="http://schemas.microsoft.com/office/powerpoint/2010/main" val="318908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تعريف الولادة الطارئة</a:t>
            </a:r>
            <a:br>
              <a:rPr lang="ar-SA" b="1" dirty="0" smtClean="0"/>
            </a:br>
            <a:endParaRPr lang="en-US" b="1" dirty="0"/>
          </a:p>
        </p:txBody>
      </p:sp>
      <p:sp>
        <p:nvSpPr>
          <p:cNvPr id="3" name="Content Placeholder 2"/>
          <p:cNvSpPr>
            <a:spLocks noGrp="1"/>
          </p:cNvSpPr>
          <p:nvPr>
            <p:ph idx="1"/>
          </p:nvPr>
        </p:nvSpPr>
        <p:spPr>
          <a:xfrm>
            <a:off x="677334" y="1544321"/>
            <a:ext cx="8994986" cy="4497042"/>
          </a:xfrm>
          <a:solidFill>
            <a:schemeClr val="accent1">
              <a:lumMod val="40000"/>
              <a:lumOff val="60000"/>
            </a:schemeClr>
          </a:solidFill>
        </p:spPr>
        <p:txBody>
          <a:bodyPr>
            <a:normAutofit/>
          </a:bodyPr>
          <a:lstStyle/>
          <a:p>
            <a:pPr algn="r" rtl="1"/>
            <a:endParaRPr lang="ar-SA" sz="3200" b="1" dirty="0" smtClean="0"/>
          </a:p>
          <a:p>
            <a:pPr algn="r" rtl="1"/>
            <a:r>
              <a:rPr lang="ar-SA" sz="3200" b="1" dirty="0" smtClean="0"/>
              <a:t>هي الولادة خارج اطار المرفق </a:t>
            </a:r>
            <a:r>
              <a:rPr lang="ar-SA" sz="3200" b="1" dirty="0" err="1" smtClean="0"/>
              <a:t>الصحى</a:t>
            </a:r>
            <a:r>
              <a:rPr lang="ar-SA" sz="3200" b="1" dirty="0" smtClean="0"/>
              <a:t> </a:t>
            </a:r>
            <a:r>
              <a:rPr lang="ar-SA" sz="3200" b="1" dirty="0" err="1" smtClean="0"/>
              <a:t>التوليدى</a:t>
            </a:r>
            <a:r>
              <a:rPr lang="ar-SA" sz="3200" b="1" dirty="0" smtClean="0"/>
              <a:t> وعدم وجود الطبيب او القابلة المتابعين للحامل  </a:t>
            </a:r>
            <a:r>
              <a:rPr lang="ar-SA" sz="3200" b="1" dirty="0" err="1" smtClean="0"/>
              <a:t>لاسباب</a:t>
            </a:r>
            <a:r>
              <a:rPr lang="ar-SA" sz="3200" b="1" dirty="0" smtClean="0"/>
              <a:t> خارجة عن الإرادة بان </a:t>
            </a:r>
            <a:r>
              <a:rPr lang="ar-SA" sz="3200" b="1" dirty="0" err="1" smtClean="0"/>
              <a:t>لايكون</a:t>
            </a:r>
            <a:r>
              <a:rPr lang="ar-SA" sz="3200" b="1" dirty="0" smtClean="0"/>
              <a:t> هناك مجال للذهاب الى المستشفى لكونه بعيد </a:t>
            </a:r>
            <a:r>
              <a:rPr lang="ar-SA" sz="3200" b="1" dirty="0" err="1" smtClean="0"/>
              <a:t>اوغير</a:t>
            </a:r>
            <a:r>
              <a:rPr lang="ar-SA" sz="3200" b="1" dirty="0" smtClean="0"/>
              <a:t> متوفر في المنطقة او الوقت لم يعد يسمح حتى بالتحرك</a:t>
            </a:r>
            <a:endParaRPr lang="en-US" sz="3200" b="1" dirty="0"/>
          </a:p>
        </p:txBody>
      </p:sp>
    </p:spTree>
    <p:extLst>
      <p:ext uri="{BB962C8B-B14F-4D97-AF65-F5344CB8AC3E}">
        <p14:creationId xmlns:p14="http://schemas.microsoft.com/office/powerpoint/2010/main" val="579293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6600" b="1" dirty="0" smtClean="0"/>
              <a:t>دور ضابط الاسعاف في </a:t>
            </a:r>
            <a:r>
              <a:rPr lang="ar-SA" sz="6600" b="1" dirty="0" err="1" smtClean="0"/>
              <a:t>الولادةهو</a:t>
            </a:r>
            <a:r>
              <a:rPr lang="ar-SA" sz="6600" b="1" dirty="0" smtClean="0"/>
              <a:t> </a:t>
            </a:r>
            <a:r>
              <a:rPr lang="ar-LY" sz="6600" b="1" dirty="0" smtClean="0"/>
              <a:t>تقديم الخدمات ال</a:t>
            </a:r>
            <a:r>
              <a:rPr lang="ar-SA" sz="6600" b="1" dirty="0" smtClean="0"/>
              <a:t>ولادية </a:t>
            </a:r>
            <a:r>
              <a:rPr lang="ar-LY" sz="6600" b="1" dirty="0" smtClean="0"/>
              <a:t> الأولية</a:t>
            </a:r>
            <a:r>
              <a:rPr lang="ar-SA" sz="6600" b="1" dirty="0" smtClean="0"/>
              <a:t/>
            </a:r>
            <a:br>
              <a:rPr lang="ar-SA" sz="6600" b="1" dirty="0" smtClean="0"/>
            </a:br>
            <a:endParaRPr lang="en-US" sz="6600" dirty="0"/>
          </a:p>
        </p:txBody>
      </p:sp>
      <p:sp>
        <p:nvSpPr>
          <p:cNvPr id="3" name="Content Placeholder 2"/>
          <p:cNvSpPr>
            <a:spLocks noGrp="1"/>
          </p:cNvSpPr>
          <p:nvPr>
            <p:ph idx="1"/>
          </p:nvPr>
        </p:nvSpPr>
        <p:spPr>
          <a:xfrm>
            <a:off x="413174" y="3278189"/>
            <a:ext cx="8596668" cy="4697411"/>
          </a:xfrm>
          <a:solidFill>
            <a:schemeClr val="accent1">
              <a:lumMod val="40000"/>
              <a:lumOff val="60000"/>
            </a:schemeClr>
          </a:solidFill>
        </p:spPr>
        <p:txBody>
          <a:bodyPr>
            <a:normAutofit/>
          </a:bodyPr>
          <a:lstStyle/>
          <a:p>
            <a:pPr marL="0" indent="0" algn="ctr" rtl="1">
              <a:buNone/>
            </a:pPr>
            <a:r>
              <a:rPr lang="ar-SA" sz="5400" b="1" dirty="0"/>
              <a:t>و</a:t>
            </a:r>
            <a:r>
              <a:rPr lang="ar-LY" sz="5400" b="1" dirty="0" smtClean="0"/>
              <a:t>الرعاية المنقذة لحياة ال</a:t>
            </a:r>
            <a:r>
              <a:rPr lang="ar-SA" sz="5400" b="1" dirty="0" smtClean="0"/>
              <a:t>حامل في حالة الولادة </a:t>
            </a:r>
            <a:r>
              <a:rPr lang="ar-LY" sz="5400" b="1" dirty="0" smtClean="0"/>
              <a:t> </a:t>
            </a:r>
            <a:r>
              <a:rPr lang="ar-SA" sz="5400" b="1" dirty="0" smtClean="0"/>
              <a:t>ال</a:t>
            </a:r>
            <a:r>
              <a:rPr lang="ar-LY" sz="5400" b="1" dirty="0" smtClean="0"/>
              <a:t>طارئة قبل </a:t>
            </a:r>
            <a:r>
              <a:rPr lang="ar-SA" sz="5400" b="1" dirty="0" smtClean="0"/>
              <a:t> او عند تعذر وصولها </a:t>
            </a:r>
            <a:r>
              <a:rPr lang="ar-LY" sz="5400" b="1" dirty="0" smtClean="0"/>
              <a:t> إلى المستشفى.</a:t>
            </a:r>
            <a:endParaRPr lang="en-US" sz="5400" dirty="0"/>
          </a:p>
        </p:txBody>
      </p:sp>
    </p:spTree>
    <p:extLst>
      <p:ext uri="{BB962C8B-B14F-4D97-AF65-F5344CB8AC3E}">
        <p14:creationId xmlns:p14="http://schemas.microsoft.com/office/powerpoint/2010/main" val="342699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0"/>
            <a:ext cx="8751146" cy="6248399"/>
          </a:xfrm>
          <a:solidFill>
            <a:schemeClr val="accent1">
              <a:lumMod val="40000"/>
              <a:lumOff val="60000"/>
            </a:schemeClr>
          </a:solidFill>
        </p:spPr>
        <p:txBody>
          <a:bodyPr>
            <a:normAutofit/>
          </a:bodyPr>
          <a:lstStyle/>
          <a:p>
            <a:pPr marL="0" indent="0" algn="ctr" rtl="1">
              <a:buNone/>
            </a:pPr>
            <a:endParaRPr lang="ar-SA" sz="6600" b="1" dirty="0" smtClean="0"/>
          </a:p>
          <a:p>
            <a:pPr marL="0" indent="0" algn="ctr" rtl="1">
              <a:buNone/>
            </a:pPr>
            <a:r>
              <a:rPr lang="ar-LY" sz="6600" b="1" dirty="0" smtClean="0"/>
              <a:t>يقوم </a:t>
            </a:r>
            <a:r>
              <a:rPr lang="ar-SA" sz="6600" b="1" dirty="0" smtClean="0"/>
              <a:t>ضابط الاسعاف </a:t>
            </a:r>
            <a:r>
              <a:rPr lang="ar-SA" sz="6600" b="1" dirty="0"/>
              <a:t>على الولادة الطارئة </a:t>
            </a:r>
            <a:r>
              <a:rPr lang="ar-SA" sz="6600" b="1" dirty="0" err="1"/>
              <a:t>بالاتى</a:t>
            </a:r>
            <a:endParaRPr lang="en-US" sz="6600" dirty="0"/>
          </a:p>
        </p:txBody>
      </p:sp>
    </p:spTree>
    <p:extLst>
      <p:ext uri="{BB962C8B-B14F-4D97-AF65-F5344CB8AC3E}">
        <p14:creationId xmlns:p14="http://schemas.microsoft.com/office/powerpoint/2010/main" val="150364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223</TotalTime>
  <Words>414</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Tahoma</vt:lpstr>
      <vt:lpstr>Trebuchet MS</vt:lpstr>
      <vt:lpstr>Wingdings 3</vt:lpstr>
      <vt:lpstr>Facet</vt:lpstr>
      <vt:lpstr>الولادة الطارئة خارج المرافق الصحية </vt:lpstr>
      <vt:lpstr>PowerPoint Presentation</vt:lpstr>
      <vt:lpstr>المعايير الدولية للولادة الامنة</vt:lpstr>
      <vt:lpstr>PowerPoint Presentation</vt:lpstr>
      <vt:lpstr>PowerPoint Presentation</vt:lpstr>
      <vt:lpstr>تخصص طب الطوارئ؟</vt:lpstr>
      <vt:lpstr>تعريف الولادة الطارئة </vt:lpstr>
      <vt:lpstr>دور ضابط الاسعاف في الولادةهو تقديم الخدمات الولادية  الأولية </vt:lpstr>
      <vt:lpstr>PowerPoint Presentation</vt:lpstr>
      <vt:lpstr>التجهيز التقنى</vt:lpstr>
      <vt:lpstr>PowerPoint Presentation</vt:lpstr>
      <vt:lpstr>تقييم الوضع</vt:lpstr>
      <vt:lpstr>PowerPoint Presentation</vt:lpstr>
      <vt:lpstr>PowerPoint Presentation</vt:lpstr>
      <vt:lpstr>PowerPoint Presentation</vt:lpstr>
      <vt:lpstr>المستشارة الطبية  دسهير فتحى بك درنة</vt:lpstr>
    </vt:vector>
  </TitlesOfParts>
  <Company>basheer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2015-03-15T11:25:03Z</dcterms:created>
  <dcterms:modified xsi:type="dcterms:W3CDTF">2015-03-22T20:17:47Z</dcterms:modified>
</cp:coreProperties>
</file>